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4"/>
  </p:notesMasterIdLst>
  <p:sldIdLst>
    <p:sldId id="256" r:id="rId2"/>
    <p:sldId id="257" r:id="rId3"/>
    <p:sldId id="280" r:id="rId4"/>
    <p:sldId id="258" r:id="rId5"/>
    <p:sldId id="275" r:id="rId6"/>
    <p:sldId id="259" r:id="rId7"/>
    <p:sldId id="276" r:id="rId8"/>
    <p:sldId id="277" r:id="rId9"/>
    <p:sldId id="278" r:id="rId10"/>
    <p:sldId id="282" r:id="rId11"/>
    <p:sldId id="281" r:id="rId12"/>
    <p:sldId id="27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12" autoAdjust="0"/>
    <p:restoredTop sz="94660"/>
  </p:normalViewPr>
  <p:slideViewPr>
    <p:cSldViewPr snapToGrid="0">
      <p:cViewPr varScale="1">
        <p:scale>
          <a:sx n="65" d="100"/>
          <a:sy n="65" d="100"/>
        </p:scale>
        <p:origin x="756" y="7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A60F5A-9BA1-465B-A0B2-620CDD93B668}" type="doc">
      <dgm:prSet loTypeId="urn:microsoft.com/office/officeart/2008/layout/LinedList" loCatId="list" qsTypeId="urn:microsoft.com/office/officeart/2005/8/quickstyle/simple4" qsCatId="simple" csTypeId="urn:microsoft.com/office/officeart/2005/8/colors/colorful2" csCatId="colorful" phldr="1"/>
      <dgm:spPr/>
      <dgm:t>
        <a:bodyPr/>
        <a:lstStyle/>
        <a:p>
          <a:endParaRPr lang="en-US"/>
        </a:p>
      </dgm:t>
    </dgm:pt>
    <dgm:pt modelId="{3D4FEBE7-ABB1-45F2-92EF-4364D8B6CFF0}">
      <dgm:prSet custT="1"/>
      <dgm:spPr/>
      <dgm:t>
        <a:bodyPr/>
        <a:lstStyle/>
        <a:p>
          <a:r>
            <a:rPr lang="en-US" sz="2800" dirty="0"/>
            <a:t>We have 8 CSV files </a:t>
          </a:r>
        </a:p>
      </dgm:t>
    </dgm:pt>
    <dgm:pt modelId="{36828EC2-8C22-45AD-BD1A-A677FE0B993B}" type="parTrans" cxnId="{D8ED7997-4D0A-4A35-95C7-02E31F3B1534}">
      <dgm:prSet/>
      <dgm:spPr/>
      <dgm:t>
        <a:bodyPr/>
        <a:lstStyle/>
        <a:p>
          <a:endParaRPr lang="en-US"/>
        </a:p>
      </dgm:t>
    </dgm:pt>
    <dgm:pt modelId="{437E91B8-489D-4B47-8B36-185B90248205}" type="sibTrans" cxnId="{D8ED7997-4D0A-4A35-95C7-02E31F3B1534}">
      <dgm:prSet/>
      <dgm:spPr/>
      <dgm:t>
        <a:bodyPr/>
        <a:lstStyle/>
        <a:p>
          <a:endParaRPr lang="en-US"/>
        </a:p>
      </dgm:t>
    </dgm:pt>
    <dgm:pt modelId="{696059DE-F3A0-4A20-ADC3-A830C76F7D79}">
      <dgm:prSet custT="1"/>
      <dgm:spPr/>
      <dgm:t>
        <a:bodyPr/>
        <a:lstStyle/>
        <a:p>
          <a:r>
            <a:rPr lang="en-US" sz="1600" b="1" dirty="0"/>
            <a:t>Customers</a:t>
          </a:r>
          <a:r>
            <a:rPr lang="en-US" sz="1600" dirty="0"/>
            <a:t>-This table stores information about the company's customers and their basic information.</a:t>
          </a:r>
        </a:p>
      </dgm:t>
    </dgm:pt>
    <dgm:pt modelId="{1ED7EA97-D317-4C53-821F-9306D3739011}" type="parTrans" cxnId="{B2D7C741-6DEF-4072-A9CC-EAB72A24EBDA}">
      <dgm:prSet/>
      <dgm:spPr/>
      <dgm:t>
        <a:bodyPr/>
        <a:lstStyle/>
        <a:p>
          <a:endParaRPr lang="en-US"/>
        </a:p>
      </dgm:t>
    </dgm:pt>
    <dgm:pt modelId="{01D8471D-180F-4542-8BB9-7014CDA2F8A7}" type="sibTrans" cxnId="{B2D7C741-6DEF-4072-A9CC-EAB72A24EBDA}">
      <dgm:prSet/>
      <dgm:spPr/>
      <dgm:t>
        <a:bodyPr/>
        <a:lstStyle/>
        <a:p>
          <a:endParaRPr lang="en-US"/>
        </a:p>
      </dgm:t>
    </dgm:pt>
    <dgm:pt modelId="{76D1BB95-9D44-4439-AC32-541E00996D94}">
      <dgm:prSet custT="1"/>
      <dgm:spPr/>
      <dgm:t>
        <a:bodyPr/>
        <a:lstStyle/>
        <a:p>
          <a:r>
            <a:rPr lang="en-US" sz="1600" b="1" dirty="0"/>
            <a:t>Orders</a:t>
          </a:r>
          <a:r>
            <a:rPr lang="en-US" sz="1600" dirty="0"/>
            <a:t>-This table stores information about the Customer’s orders. It includes order ID, customer ID, employee ID, order date, shipped </a:t>
          </a:r>
          <a:r>
            <a:rPr lang="en-US" sz="1600" dirty="0" err="1"/>
            <a:t>date,shipping</a:t>
          </a:r>
          <a:r>
            <a:rPr lang="en-US" sz="1600" dirty="0"/>
            <a:t> address </a:t>
          </a:r>
          <a:r>
            <a:rPr lang="en-US" sz="1600" dirty="0" err="1"/>
            <a:t>etc</a:t>
          </a:r>
          <a:endParaRPr lang="en-US" sz="1600" dirty="0"/>
        </a:p>
      </dgm:t>
    </dgm:pt>
    <dgm:pt modelId="{A311B889-7DF0-4E56-B4B1-562147ED984F}" type="parTrans" cxnId="{12BA2D1C-57C5-4C4A-B502-DCD6827B6E90}">
      <dgm:prSet/>
      <dgm:spPr/>
      <dgm:t>
        <a:bodyPr/>
        <a:lstStyle/>
        <a:p>
          <a:endParaRPr lang="en-US"/>
        </a:p>
      </dgm:t>
    </dgm:pt>
    <dgm:pt modelId="{3085D9BA-D764-428F-9A17-DE03679986F6}" type="sibTrans" cxnId="{12BA2D1C-57C5-4C4A-B502-DCD6827B6E90}">
      <dgm:prSet/>
      <dgm:spPr/>
      <dgm:t>
        <a:bodyPr/>
        <a:lstStyle/>
        <a:p>
          <a:endParaRPr lang="en-US"/>
        </a:p>
      </dgm:t>
    </dgm:pt>
    <dgm:pt modelId="{8269D7CC-6474-475C-AE9B-6731C90E305A}">
      <dgm:prSet custT="1"/>
      <dgm:spPr/>
      <dgm:t>
        <a:bodyPr/>
        <a:lstStyle/>
        <a:p>
          <a:r>
            <a:rPr lang="en-US" sz="1600" b="1" dirty="0" err="1"/>
            <a:t>Orderdetails</a:t>
          </a:r>
          <a:r>
            <a:rPr lang="en-US" sz="1600" dirty="0"/>
            <a:t>-This table stores detailed information about the items within each order.</a:t>
          </a:r>
        </a:p>
      </dgm:t>
    </dgm:pt>
    <dgm:pt modelId="{8C009CCB-9BCA-472F-B596-5C81EC64C592}" type="parTrans" cxnId="{58208520-6A8A-4C52-AC98-36882ECBACB5}">
      <dgm:prSet/>
      <dgm:spPr/>
      <dgm:t>
        <a:bodyPr/>
        <a:lstStyle/>
        <a:p>
          <a:endParaRPr lang="en-US"/>
        </a:p>
      </dgm:t>
    </dgm:pt>
    <dgm:pt modelId="{E2349D54-370C-48E8-92E5-2B9FF5882E34}" type="sibTrans" cxnId="{58208520-6A8A-4C52-AC98-36882ECBACB5}">
      <dgm:prSet/>
      <dgm:spPr/>
      <dgm:t>
        <a:bodyPr/>
        <a:lstStyle/>
        <a:p>
          <a:endParaRPr lang="en-US"/>
        </a:p>
      </dgm:t>
    </dgm:pt>
    <dgm:pt modelId="{F1CF2A7B-EC82-41CA-A76B-AE90FCD83399}">
      <dgm:prSet custT="1"/>
      <dgm:spPr/>
      <dgm:t>
        <a:bodyPr/>
        <a:lstStyle/>
        <a:p>
          <a:r>
            <a:rPr lang="en-US" sz="1600" b="1" dirty="0"/>
            <a:t>Suppliers</a:t>
          </a:r>
          <a:r>
            <a:rPr lang="en-US" sz="1600" dirty="0"/>
            <a:t>-This table stores information about the suppliers ,their names ,</a:t>
          </a:r>
          <a:r>
            <a:rPr lang="en-US" sz="1600" err="1"/>
            <a:t>ids</a:t>
          </a:r>
          <a:r>
            <a:rPr lang="en-US" sz="1600"/>
            <a:t>, adress</a:t>
          </a:r>
          <a:endParaRPr lang="en-US" sz="1600" dirty="0"/>
        </a:p>
      </dgm:t>
    </dgm:pt>
    <dgm:pt modelId="{2BF0BEBD-F6FF-47F2-8F0E-C1E796A1C872}" type="parTrans" cxnId="{81F01D4D-8EF2-4B4D-8F65-0D1DFC86B8BD}">
      <dgm:prSet/>
      <dgm:spPr/>
      <dgm:t>
        <a:bodyPr/>
        <a:lstStyle/>
        <a:p>
          <a:endParaRPr lang="en-US"/>
        </a:p>
      </dgm:t>
    </dgm:pt>
    <dgm:pt modelId="{FE224A0E-18FA-4FD1-BCE5-CBFC5EBE23C6}" type="sibTrans" cxnId="{81F01D4D-8EF2-4B4D-8F65-0D1DFC86B8BD}">
      <dgm:prSet/>
      <dgm:spPr/>
      <dgm:t>
        <a:bodyPr/>
        <a:lstStyle/>
        <a:p>
          <a:endParaRPr lang="en-US"/>
        </a:p>
      </dgm:t>
    </dgm:pt>
    <dgm:pt modelId="{D6F246B9-8AF9-4E3A-9A85-427C8F856BA8}">
      <dgm:prSet custT="1"/>
      <dgm:spPr/>
      <dgm:t>
        <a:bodyPr/>
        <a:lstStyle/>
        <a:p>
          <a:r>
            <a:rPr lang="en-US" sz="1600" b="1" dirty="0"/>
            <a:t>Categories</a:t>
          </a:r>
          <a:r>
            <a:rPr lang="en-US" sz="1600" dirty="0"/>
            <a:t>-This table stores information about the product categories.  fields for category ID, category name</a:t>
          </a:r>
        </a:p>
      </dgm:t>
    </dgm:pt>
    <dgm:pt modelId="{0776AEA4-D3E2-4B0A-A9B4-BDE219020913}" type="parTrans" cxnId="{56027A85-E913-4DAB-B618-C56C86D7696C}">
      <dgm:prSet/>
      <dgm:spPr/>
      <dgm:t>
        <a:bodyPr/>
        <a:lstStyle/>
        <a:p>
          <a:endParaRPr lang="en-US"/>
        </a:p>
      </dgm:t>
    </dgm:pt>
    <dgm:pt modelId="{693321EF-D1DB-412A-AE18-9C2119DC938E}" type="sibTrans" cxnId="{56027A85-E913-4DAB-B618-C56C86D7696C}">
      <dgm:prSet/>
      <dgm:spPr/>
      <dgm:t>
        <a:bodyPr/>
        <a:lstStyle/>
        <a:p>
          <a:endParaRPr lang="en-US"/>
        </a:p>
      </dgm:t>
    </dgm:pt>
    <dgm:pt modelId="{E58C41EF-45D9-417C-AEF7-8CD62C8CFC52}">
      <dgm:prSet custT="1"/>
      <dgm:spPr/>
      <dgm:t>
        <a:bodyPr/>
        <a:lstStyle/>
        <a:p>
          <a:r>
            <a:rPr lang="en-US" sz="1600" b="1" dirty="0"/>
            <a:t>Shippers</a:t>
          </a:r>
          <a:r>
            <a:rPr lang="en-US" sz="1600" dirty="0"/>
            <a:t>-This table stores information about different shipping companies</a:t>
          </a:r>
        </a:p>
      </dgm:t>
    </dgm:pt>
    <dgm:pt modelId="{93D877B1-11A5-4F3A-AC9A-C3354FBF1E7C}" type="parTrans" cxnId="{D94F3340-8E04-47E9-B58F-4B8EA61C59B5}">
      <dgm:prSet/>
      <dgm:spPr/>
      <dgm:t>
        <a:bodyPr/>
        <a:lstStyle/>
        <a:p>
          <a:endParaRPr lang="en-US"/>
        </a:p>
      </dgm:t>
    </dgm:pt>
    <dgm:pt modelId="{EE0C515C-9277-4390-AE5F-9169BB3DB66B}" type="sibTrans" cxnId="{D94F3340-8E04-47E9-B58F-4B8EA61C59B5}">
      <dgm:prSet/>
      <dgm:spPr/>
      <dgm:t>
        <a:bodyPr/>
        <a:lstStyle/>
        <a:p>
          <a:endParaRPr lang="en-US"/>
        </a:p>
      </dgm:t>
    </dgm:pt>
    <dgm:pt modelId="{4D9A019E-B929-4899-8D5D-FDC98E4A938B}">
      <dgm:prSet custT="1"/>
      <dgm:spPr/>
      <dgm:t>
        <a:bodyPr/>
        <a:lstStyle/>
        <a:p>
          <a:r>
            <a:rPr lang="en-US" sz="1600" b="1" dirty="0"/>
            <a:t>Products</a:t>
          </a:r>
          <a:r>
            <a:rPr lang="en-US" sz="1600" dirty="0"/>
            <a:t>-This table stores information about the company's products and their details</a:t>
          </a:r>
        </a:p>
      </dgm:t>
    </dgm:pt>
    <dgm:pt modelId="{5C7FF7FF-355B-46F0-BAA2-142EBC0006B6}" type="parTrans" cxnId="{DAA77F57-44A2-4454-B66E-5819FA9F3FE4}">
      <dgm:prSet/>
      <dgm:spPr/>
      <dgm:t>
        <a:bodyPr/>
        <a:lstStyle/>
        <a:p>
          <a:endParaRPr lang="en-US"/>
        </a:p>
      </dgm:t>
    </dgm:pt>
    <dgm:pt modelId="{CBD1F1B7-06A8-43C8-8EFE-93630FF613B2}" type="sibTrans" cxnId="{DAA77F57-44A2-4454-B66E-5819FA9F3FE4}">
      <dgm:prSet/>
      <dgm:spPr/>
      <dgm:t>
        <a:bodyPr/>
        <a:lstStyle/>
        <a:p>
          <a:endParaRPr lang="en-US"/>
        </a:p>
      </dgm:t>
    </dgm:pt>
    <dgm:pt modelId="{8DAB2CB6-8A47-4EE9-9B0B-B9F01A8DC598}">
      <dgm:prSet custT="1"/>
      <dgm:spPr/>
      <dgm:t>
        <a:bodyPr/>
        <a:lstStyle/>
        <a:p>
          <a:r>
            <a:rPr lang="en-US" sz="1600" b="1" dirty="0"/>
            <a:t>Employees</a:t>
          </a:r>
          <a:r>
            <a:rPr lang="en-US" sz="1600" dirty="0"/>
            <a:t>-This table stores information about the company's employees and their details</a:t>
          </a:r>
        </a:p>
      </dgm:t>
    </dgm:pt>
    <dgm:pt modelId="{4BCCD2C0-0994-4F68-8B77-EAD74FA344A1}" type="parTrans" cxnId="{E912ED24-8245-4E59-A139-C063F39002DF}">
      <dgm:prSet/>
      <dgm:spPr/>
      <dgm:t>
        <a:bodyPr/>
        <a:lstStyle/>
        <a:p>
          <a:endParaRPr lang="en-US"/>
        </a:p>
      </dgm:t>
    </dgm:pt>
    <dgm:pt modelId="{5F968B52-38FA-4FB6-B0A3-D2878BCB2FD0}" type="sibTrans" cxnId="{E912ED24-8245-4E59-A139-C063F39002DF}">
      <dgm:prSet/>
      <dgm:spPr/>
      <dgm:t>
        <a:bodyPr/>
        <a:lstStyle/>
        <a:p>
          <a:endParaRPr lang="en-US"/>
        </a:p>
      </dgm:t>
    </dgm:pt>
    <dgm:pt modelId="{19B7DB0E-F1D8-45F7-9CE0-5A9B55C45BB3}" type="pres">
      <dgm:prSet presAssocID="{B0A60F5A-9BA1-465B-A0B2-620CDD93B668}" presName="vert0" presStyleCnt="0">
        <dgm:presLayoutVars>
          <dgm:dir/>
          <dgm:animOne val="branch"/>
          <dgm:animLvl val="lvl"/>
        </dgm:presLayoutVars>
      </dgm:prSet>
      <dgm:spPr/>
    </dgm:pt>
    <dgm:pt modelId="{F0AF342F-8658-4EDB-917E-692848DE92D4}" type="pres">
      <dgm:prSet presAssocID="{3D4FEBE7-ABB1-45F2-92EF-4364D8B6CFF0}" presName="thickLine" presStyleLbl="alignNode1" presStyleIdx="0" presStyleCnt="1"/>
      <dgm:spPr/>
    </dgm:pt>
    <dgm:pt modelId="{66E36804-0E93-49AB-9A19-DD8644B23A29}" type="pres">
      <dgm:prSet presAssocID="{3D4FEBE7-ABB1-45F2-92EF-4364D8B6CFF0}" presName="horz1" presStyleCnt="0"/>
      <dgm:spPr/>
    </dgm:pt>
    <dgm:pt modelId="{A8AC2479-0169-4AE6-8340-1AD77CC56BAD}" type="pres">
      <dgm:prSet presAssocID="{3D4FEBE7-ABB1-45F2-92EF-4364D8B6CFF0}" presName="tx1" presStyleLbl="revTx" presStyleIdx="0" presStyleCnt="9"/>
      <dgm:spPr/>
    </dgm:pt>
    <dgm:pt modelId="{8B8D3C1F-0CD1-4B4F-BCC6-C785B907AE14}" type="pres">
      <dgm:prSet presAssocID="{3D4FEBE7-ABB1-45F2-92EF-4364D8B6CFF0}" presName="vert1" presStyleCnt="0"/>
      <dgm:spPr/>
    </dgm:pt>
    <dgm:pt modelId="{F9AFB3C1-BDEB-47EF-BF8E-3B20E9630D39}" type="pres">
      <dgm:prSet presAssocID="{696059DE-F3A0-4A20-ADC3-A830C76F7D79}" presName="vertSpace2a" presStyleCnt="0"/>
      <dgm:spPr/>
    </dgm:pt>
    <dgm:pt modelId="{BE895821-81E8-4718-BC5A-92B1B076FC41}" type="pres">
      <dgm:prSet presAssocID="{696059DE-F3A0-4A20-ADC3-A830C76F7D79}" presName="horz2" presStyleCnt="0"/>
      <dgm:spPr/>
    </dgm:pt>
    <dgm:pt modelId="{344E556F-969B-4F1B-AAAC-534E634E905D}" type="pres">
      <dgm:prSet presAssocID="{696059DE-F3A0-4A20-ADC3-A830C76F7D79}" presName="horzSpace2" presStyleCnt="0"/>
      <dgm:spPr/>
    </dgm:pt>
    <dgm:pt modelId="{65C5C80A-F252-4BFF-99CC-5D42C7AD1C2B}" type="pres">
      <dgm:prSet presAssocID="{696059DE-F3A0-4A20-ADC3-A830C76F7D79}" presName="tx2" presStyleLbl="revTx" presStyleIdx="1" presStyleCnt="9"/>
      <dgm:spPr/>
    </dgm:pt>
    <dgm:pt modelId="{2ECE0DC2-22C1-4B5D-BD0B-E52FCB8D29AA}" type="pres">
      <dgm:prSet presAssocID="{696059DE-F3A0-4A20-ADC3-A830C76F7D79}" presName="vert2" presStyleCnt="0"/>
      <dgm:spPr/>
    </dgm:pt>
    <dgm:pt modelId="{C50BA2D1-3908-46BA-A7B4-F0E7E32F3791}" type="pres">
      <dgm:prSet presAssocID="{696059DE-F3A0-4A20-ADC3-A830C76F7D79}" presName="thinLine2b" presStyleLbl="callout" presStyleIdx="0" presStyleCnt="8"/>
      <dgm:spPr/>
    </dgm:pt>
    <dgm:pt modelId="{3921536C-2978-4597-BB6F-9A925A5DBCAE}" type="pres">
      <dgm:prSet presAssocID="{696059DE-F3A0-4A20-ADC3-A830C76F7D79}" presName="vertSpace2b" presStyleCnt="0"/>
      <dgm:spPr/>
    </dgm:pt>
    <dgm:pt modelId="{7FBBEAC4-4731-4FA9-992C-D9CE1A1AD056}" type="pres">
      <dgm:prSet presAssocID="{76D1BB95-9D44-4439-AC32-541E00996D94}" presName="horz2" presStyleCnt="0"/>
      <dgm:spPr/>
    </dgm:pt>
    <dgm:pt modelId="{F59DC794-FCDD-4974-9FAE-DDFAA31D7B81}" type="pres">
      <dgm:prSet presAssocID="{76D1BB95-9D44-4439-AC32-541E00996D94}" presName="horzSpace2" presStyleCnt="0"/>
      <dgm:spPr/>
    </dgm:pt>
    <dgm:pt modelId="{B8CEDBF1-7F1B-4A2E-ADD8-D3CD36E91ECE}" type="pres">
      <dgm:prSet presAssocID="{76D1BB95-9D44-4439-AC32-541E00996D94}" presName="tx2" presStyleLbl="revTx" presStyleIdx="2" presStyleCnt="9"/>
      <dgm:spPr/>
    </dgm:pt>
    <dgm:pt modelId="{542ED9B7-450F-4247-9C72-FAA88B6AAAAE}" type="pres">
      <dgm:prSet presAssocID="{76D1BB95-9D44-4439-AC32-541E00996D94}" presName="vert2" presStyleCnt="0"/>
      <dgm:spPr/>
    </dgm:pt>
    <dgm:pt modelId="{9B025297-380E-4E03-8EBA-6455F8DD2F91}" type="pres">
      <dgm:prSet presAssocID="{76D1BB95-9D44-4439-AC32-541E00996D94}" presName="thinLine2b" presStyleLbl="callout" presStyleIdx="1" presStyleCnt="8"/>
      <dgm:spPr/>
    </dgm:pt>
    <dgm:pt modelId="{3032C7EE-0ADF-4DB7-AE4F-31A2C8B9C5E1}" type="pres">
      <dgm:prSet presAssocID="{76D1BB95-9D44-4439-AC32-541E00996D94}" presName="vertSpace2b" presStyleCnt="0"/>
      <dgm:spPr/>
    </dgm:pt>
    <dgm:pt modelId="{7ABEDC2E-6AC3-430A-A5A6-6CA16F17D097}" type="pres">
      <dgm:prSet presAssocID="{8269D7CC-6474-475C-AE9B-6731C90E305A}" presName="horz2" presStyleCnt="0"/>
      <dgm:spPr/>
    </dgm:pt>
    <dgm:pt modelId="{38E8B285-E030-46B2-86F0-9205D0E5F91A}" type="pres">
      <dgm:prSet presAssocID="{8269D7CC-6474-475C-AE9B-6731C90E305A}" presName="horzSpace2" presStyleCnt="0"/>
      <dgm:spPr/>
    </dgm:pt>
    <dgm:pt modelId="{881C57BC-39D6-4679-BD1C-E824C9F47976}" type="pres">
      <dgm:prSet presAssocID="{8269D7CC-6474-475C-AE9B-6731C90E305A}" presName="tx2" presStyleLbl="revTx" presStyleIdx="3" presStyleCnt="9"/>
      <dgm:spPr/>
    </dgm:pt>
    <dgm:pt modelId="{CFF73D9D-46A5-48FC-9107-E5495482A324}" type="pres">
      <dgm:prSet presAssocID="{8269D7CC-6474-475C-AE9B-6731C90E305A}" presName="vert2" presStyleCnt="0"/>
      <dgm:spPr/>
    </dgm:pt>
    <dgm:pt modelId="{4C510D58-1383-4036-B23B-3F058AF7BA3D}" type="pres">
      <dgm:prSet presAssocID="{8269D7CC-6474-475C-AE9B-6731C90E305A}" presName="thinLine2b" presStyleLbl="callout" presStyleIdx="2" presStyleCnt="8"/>
      <dgm:spPr/>
    </dgm:pt>
    <dgm:pt modelId="{D75B75D3-54C0-4C17-94DF-05603FBB3309}" type="pres">
      <dgm:prSet presAssocID="{8269D7CC-6474-475C-AE9B-6731C90E305A}" presName="vertSpace2b" presStyleCnt="0"/>
      <dgm:spPr/>
    </dgm:pt>
    <dgm:pt modelId="{5FA470E9-016D-4D43-B22B-1E868DB31D1D}" type="pres">
      <dgm:prSet presAssocID="{F1CF2A7B-EC82-41CA-A76B-AE90FCD83399}" presName="horz2" presStyleCnt="0"/>
      <dgm:spPr/>
    </dgm:pt>
    <dgm:pt modelId="{21DA59DA-5E34-492A-9F8E-59A2403196FC}" type="pres">
      <dgm:prSet presAssocID="{F1CF2A7B-EC82-41CA-A76B-AE90FCD83399}" presName="horzSpace2" presStyleCnt="0"/>
      <dgm:spPr/>
    </dgm:pt>
    <dgm:pt modelId="{FF7FB06B-6FE6-478A-BFAB-079A0D67466E}" type="pres">
      <dgm:prSet presAssocID="{F1CF2A7B-EC82-41CA-A76B-AE90FCD83399}" presName="tx2" presStyleLbl="revTx" presStyleIdx="4" presStyleCnt="9"/>
      <dgm:spPr/>
    </dgm:pt>
    <dgm:pt modelId="{734CBDF5-3CBD-4594-B791-12D23F81D1E0}" type="pres">
      <dgm:prSet presAssocID="{F1CF2A7B-EC82-41CA-A76B-AE90FCD83399}" presName="vert2" presStyleCnt="0"/>
      <dgm:spPr/>
    </dgm:pt>
    <dgm:pt modelId="{9A8F4B12-117E-4C8E-9001-F0875C686A6F}" type="pres">
      <dgm:prSet presAssocID="{F1CF2A7B-EC82-41CA-A76B-AE90FCD83399}" presName="thinLine2b" presStyleLbl="callout" presStyleIdx="3" presStyleCnt="8"/>
      <dgm:spPr/>
    </dgm:pt>
    <dgm:pt modelId="{A4EF7438-956A-4325-B2ED-2A81B5DC9594}" type="pres">
      <dgm:prSet presAssocID="{F1CF2A7B-EC82-41CA-A76B-AE90FCD83399}" presName="vertSpace2b" presStyleCnt="0"/>
      <dgm:spPr/>
    </dgm:pt>
    <dgm:pt modelId="{643DF564-7B80-4BB4-8CE1-5104873C7ABF}" type="pres">
      <dgm:prSet presAssocID="{D6F246B9-8AF9-4E3A-9A85-427C8F856BA8}" presName="horz2" presStyleCnt="0"/>
      <dgm:spPr/>
    </dgm:pt>
    <dgm:pt modelId="{CDA6DF59-92C9-4D2E-A25E-747A2F86D766}" type="pres">
      <dgm:prSet presAssocID="{D6F246B9-8AF9-4E3A-9A85-427C8F856BA8}" presName="horzSpace2" presStyleCnt="0"/>
      <dgm:spPr/>
    </dgm:pt>
    <dgm:pt modelId="{7D5F4FBF-823D-4116-9365-4D3A25A3D2A7}" type="pres">
      <dgm:prSet presAssocID="{D6F246B9-8AF9-4E3A-9A85-427C8F856BA8}" presName="tx2" presStyleLbl="revTx" presStyleIdx="5" presStyleCnt="9"/>
      <dgm:spPr/>
    </dgm:pt>
    <dgm:pt modelId="{0D6FD152-358C-417D-BD8A-7F2B95D8E3C6}" type="pres">
      <dgm:prSet presAssocID="{D6F246B9-8AF9-4E3A-9A85-427C8F856BA8}" presName="vert2" presStyleCnt="0"/>
      <dgm:spPr/>
    </dgm:pt>
    <dgm:pt modelId="{1E52AD30-70F7-4B40-AE13-BAC503D10EAE}" type="pres">
      <dgm:prSet presAssocID="{D6F246B9-8AF9-4E3A-9A85-427C8F856BA8}" presName="thinLine2b" presStyleLbl="callout" presStyleIdx="4" presStyleCnt="8"/>
      <dgm:spPr/>
    </dgm:pt>
    <dgm:pt modelId="{C5DB1EFF-F674-4B26-A8AF-7770402184FB}" type="pres">
      <dgm:prSet presAssocID="{D6F246B9-8AF9-4E3A-9A85-427C8F856BA8}" presName="vertSpace2b" presStyleCnt="0"/>
      <dgm:spPr/>
    </dgm:pt>
    <dgm:pt modelId="{07B83E42-BDB1-46AE-8CEB-4DCAD21C249D}" type="pres">
      <dgm:prSet presAssocID="{E58C41EF-45D9-417C-AEF7-8CD62C8CFC52}" presName="horz2" presStyleCnt="0"/>
      <dgm:spPr/>
    </dgm:pt>
    <dgm:pt modelId="{81A0BBAE-84C4-454D-B8CC-2AB7DC61A9DE}" type="pres">
      <dgm:prSet presAssocID="{E58C41EF-45D9-417C-AEF7-8CD62C8CFC52}" presName="horzSpace2" presStyleCnt="0"/>
      <dgm:spPr/>
    </dgm:pt>
    <dgm:pt modelId="{094ADCA5-B39C-4DF4-B813-0D7BAC285191}" type="pres">
      <dgm:prSet presAssocID="{E58C41EF-45D9-417C-AEF7-8CD62C8CFC52}" presName="tx2" presStyleLbl="revTx" presStyleIdx="6" presStyleCnt="9"/>
      <dgm:spPr/>
    </dgm:pt>
    <dgm:pt modelId="{67539599-A50A-4E99-8ACA-DE6D5534E844}" type="pres">
      <dgm:prSet presAssocID="{E58C41EF-45D9-417C-AEF7-8CD62C8CFC52}" presName="vert2" presStyleCnt="0"/>
      <dgm:spPr/>
    </dgm:pt>
    <dgm:pt modelId="{F7E20FF9-D729-4E50-997C-F865E0618C36}" type="pres">
      <dgm:prSet presAssocID="{E58C41EF-45D9-417C-AEF7-8CD62C8CFC52}" presName="thinLine2b" presStyleLbl="callout" presStyleIdx="5" presStyleCnt="8"/>
      <dgm:spPr/>
    </dgm:pt>
    <dgm:pt modelId="{FAE3FAA8-8A31-485D-B939-254F42CD7FCC}" type="pres">
      <dgm:prSet presAssocID="{E58C41EF-45D9-417C-AEF7-8CD62C8CFC52}" presName="vertSpace2b" presStyleCnt="0"/>
      <dgm:spPr/>
    </dgm:pt>
    <dgm:pt modelId="{DFB6DF4D-C0B9-42B4-9593-902206726E57}" type="pres">
      <dgm:prSet presAssocID="{4D9A019E-B929-4899-8D5D-FDC98E4A938B}" presName="horz2" presStyleCnt="0"/>
      <dgm:spPr/>
    </dgm:pt>
    <dgm:pt modelId="{AB611D46-48E4-45C9-9B37-91257F8BD9DC}" type="pres">
      <dgm:prSet presAssocID="{4D9A019E-B929-4899-8D5D-FDC98E4A938B}" presName="horzSpace2" presStyleCnt="0"/>
      <dgm:spPr/>
    </dgm:pt>
    <dgm:pt modelId="{1DCA874C-33DC-42F1-AF26-36D48373E913}" type="pres">
      <dgm:prSet presAssocID="{4D9A019E-B929-4899-8D5D-FDC98E4A938B}" presName="tx2" presStyleLbl="revTx" presStyleIdx="7" presStyleCnt="9"/>
      <dgm:spPr/>
    </dgm:pt>
    <dgm:pt modelId="{62677270-205C-49DB-9683-66ED65CE16B1}" type="pres">
      <dgm:prSet presAssocID="{4D9A019E-B929-4899-8D5D-FDC98E4A938B}" presName="vert2" presStyleCnt="0"/>
      <dgm:spPr/>
    </dgm:pt>
    <dgm:pt modelId="{4A7CF4AD-0937-460E-A9CD-EA84B5F02C02}" type="pres">
      <dgm:prSet presAssocID="{4D9A019E-B929-4899-8D5D-FDC98E4A938B}" presName="thinLine2b" presStyleLbl="callout" presStyleIdx="6" presStyleCnt="8"/>
      <dgm:spPr/>
    </dgm:pt>
    <dgm:pt modelId="{4DA73763-02B4-4A7D-8BF9-6666A8FA5DD7}" type="pres">
      <dgm:prSet presAssocID="{4D9A019E-B929-4899-8D5D-FDC98E4A938B}" presName="vertSpace2b" presStyleCnt="0"/>
      <dgm:spPr/>
    </dgm:pt>
    <dgm:pt modelId="{CA8D02E9-D4C8-4968-BAB1-43D33F469B5C}" type="pres">
      <dgm:prSet presAssocID="{8DAB2CB6-8A47-4EE9-9B0B-B9F01A8DC598}" presName="horz2" presStyleCnt="0"/>
      <dgm:spPr/>
    </dgm:pt>
    <dgm:pt modelId="{4F2AC90C-5CB8-432A-B3F7-B35A2C0BAEA1}" type="pres">
      <dgm:prSet presAssocID="{8DAB2CB6-8A47-4EE9-9B0B-B9F01A8DC598}" presName="horzSpace2" presStyleCnt="0"/>
      <dgm:spPr/>
    </dgm:pt>
    <dgm:pt modelId="{1EE81796-126B-4EA4-BCF6-5220CC397C67}" type="pres">
      <dgm:prSet presAssocID="{8DAB2CB6-8A47-4EE9-9B0B-B9F01A8DC598}" presName="tx2" presStyleLbl="revTx" presStyleIdx="8" presStyleCnt="9"/>
      <dgm:spPr/>
    </dgm:pt>
    <dgm:pt modelId="{9F19FC08-611D-41D4-9B9C-ACB46A0D4C6D}" type="pres">
      <dgm:prSet presAssocID="{8DAB2CB6-8A47-4EE9-9B0B-B9F01A8DC598}" presName="vert2" presStyleCnt="0"/>
      <dgm:spPr/>
    </dgm:pt>
    <dgm:pt modelId="{620843C3-CE13-4A01-AAEE-62230E463D63}" type="pres">
      <dgm:prSet presAssocID="{8DAB2CB6-8A47-4EE9-9B0B-B9F01A8DC598}" presName="thinLine2b" presStyleLbl="callout" presStyleIdx="7" presStyleCnt="8"/>
      <dgm:spPr/>
    </dgm:pt>
    <dgm:pt modelId="{271539BB-8553-4582-A9D8-0E0E0B16DFAF}" type="pres">
      <dgm:prSet presAssocID="{8DAB2CB6-8A47-4EE9-9B0B-B9F01A8DC598}" presName="vertSpace2b" presStyleCnt="0"/>
      <dgm:spPr/>
    </dgm:pt>
  </dgm:ptLst>
  <dgm:cxnLst>
    <dgm:cxn modelId="{12BA2D1C-57C5-4C4A-B502-DCD6827B6E90}" srcId="{3D4FEBE7-ABB1-45F2-92EF-4364D8B6CFF0}" destId="{76D1BB95-9D44-4439-AC32-541E00996D94}" srcOrd="1" destOrd="0" parTransId="{A311B889-7DF0-4E56-B4B1-562147ED984F}" sibTransId="{3085D9BA-D764-428F-9A17-DE03679986F6}"/>
    <dgm:cxn modelId="{58208520-6A8A-4C52-AC98-36882ECBACB5}" srcId="{3D4FEBE7-ABB1-45F2-92EF-4364D8B6CFF0}" destId="{8269D7CC-6474-475C-AE9B-6731C90E305A}" srcOrd="2" destOrd="0" parTransId="{8C009CCB-9BCA-472F-B596-5C81EC64C592}" sibTransId="{E2349D54-370C-48E8-92E5-2B9FF5882E34}"/>
    <dgm:cxn modelId="{1DBA1122-6410-4B09-8A31-0F9AC25FBA32}" type="presOf" srcId="{8DAB2CB6-8A47-4EE9-9B0B-B9F01A8DC598}" destId="{1EE81796-126B-4EA4-BCF6-5220CC397C67}" srcOrd="0" destOrd="0" presId="urn:microsoft.com/office/officeart/2008/layout/LinedList"/>
    <dgm:cxn modelId="{E912ED24-8245-4E59-A139-C063F39002DF}" srcId="{3D4FEBE7-ABB1-45F2-92EF-4364D8B6CFF0}" destId="{8DAB2CB6-8A47-4EE9-9B0B-B9F01A8DC598}" srcOrd="7" destOrd="0" parTransId="{4BCCD2C0-0994-4F68-8B77-EAD74FA344A1}" sibTransId="{5F968B52-38FA-4FB6-B0A3-D2878BCB2FD0}"/>
    <dgm:cxn modelId="{D94F3340-8E04-47E9-B58F-4B8EA61C59B5}" srcId="{3D4FEBE7-ABB1-45F2-92EF-4364D8B6CFF0}" destId="{E58C41EF-45D9-417C-AEF7-8CD62C8CFC52}" srcOrd="5" destOrd="0" parTransId="{93D877B1-11A5-4F3A-AC9A-C3354FBF1E7C}" sibTransId="{EE0C515C-9277-4390-AE5F-9169BB3DB66B}"/>
    <dgm:cxn modelId="{B2D7C741-6DEF-4072-A9CC-EAB72A24EBDA}" srcId="{3D4FEBE7-ABB1-45F2-92EF-4364D8B6CFF0}" destId="{696059DE-F3A0-4A20-ADC3-A830C76F7D79}" srcOrd="0" destOrd="0" parTransId="{1ED7EA97-D317-4C53-821F-9306D3739011}" sibTransId="{01D8471D-180F-4542-8BB9-7014CDA2F8A7}"/>
    <dgm:cxn modelId="{43D15047-917F-4DA0-952C-70AD2DDD013B}" type="presOf" srcId="{F1CF2A7B-EC82-41CA-A76B-AE90FCD83399}" destId="{FF7FB06B-6FE6-478A-BFAB-079A0D67466E}" srcOrd="0" destOrd="0" presId="urn:microsoft.com/office/officeart/2008/layout/LinedList"/>
    <dgm:cxn modelId="{10AE0A48-EC88-4609-BF5B-627B6B89A985}" type="presOf" srcId="{76D1BB95-9D44-4439-AC32-541E00996D94}" destId="{B8CEDBF1-7F1B-4A2E-ADD8-D3CD36E91ECE}" srcOrd="0" destOrd="0" presId="urn:microsoft.com/office/officeart/2008/layout/LinedList"/>
    <dgm:cxn modelId="{81F01D4D-8EF2-4B4D-8F65-0D1DFC86B8BD}" srcId="{3D4FEBE7-ABB1-45F2-92EF-4364D8B6CFF0}" destId="{F1CF2A7B-EC82-41CA-A76B-AE90FCD83399}" srcOrd="3" destOrd="0" parTransId="{2BF0BEBD-F6FF-47F2-8F0E-C1E796A1C872}" sibTransId="{FE224A0E-18FA-4FD1-BCE5-CBFC5EBE23C6}"/>
    <dgm:cxn modelId="{08A56D6D-6BF0-41BD-AC03-9DEF075E9B91}" type="presOf" srcId="{D6F246B9-8AF9-4E3A-9A85-427C8F856BA8}" destId="{7D5F4FBF-823D-4116-9365-4D3A25A3D2A7}" srcOrd="0" destOrd="0" presId="urn:microsoft.com/office/officeart/2008/layout/LinedList"/>
    <dgm:cxn modelId="{DAA77F57-44A2-4454-B66E-5819FA9F3FE4}" srcId="{3D4FEBE7-ABB1-45F2-92EF-4364D8B6CFF0}" destId="{4D9A019E-B929-4899-8D5D-FDC98E4A938B}" srcOrd="6" destOrd="0" parTransId="{5C7FF7FF-355B-46F0-BAA2-142EBC0006B6}" sibTransId="{CBD1F1B7-06A8-43C8-8EFE-93630FF613B2}"/>
    <dgm:cxn modelId="{56027A85-E913-4DAB-B618-C56C86D7696C}" srcId="{3D4FEBE7-ABB1-45F2-92EF-4364D8B6CFF0}" destId="{D6F246B9-8AF9-4E3A-9A85-427C8F856BA8}" srcOrd="4" destOrd="0" parTransId="{0776AEA4-D3E2-4B0A-A9B4-BDE219020913}" sibTransId="{693321EF-D1DB-412A-AE18-9C2119DC938E}"/>
    <dgm:cxn modelId="{D8ED7997-4D0A-4A35-95C7-02E31F3B1534}" srcId="{B0A60F5A-9BA1-465B-A0B2-620CDD93B668}" destId="{3D4FEBE7-ABB1-45F2-92EF-4364D8B6CFF0}" srcOrd="0" destOrd="0" parTransId="{36828EC2-8C22-45AD-BD1A-A677FE0B993B}" sibTransId="{437E91B8-489D-4B47-8B36-185B90248205}"/>
    <dgm:cxn modelId="{72BB2AAE-8CC6-4856-92D1-B53E9B91F711}" type="presOf" srcId="{696059DE-F3A0-4A20-ADC3-A830C76F7D79}" destId="{65C5C80A-F252-4BFF-99CC-5D42C7AD1C2B}" srcOrd="0" destOrd="0" presId="urn:microsoft.com/office/officeart/2008/layout/LinedList"/>
    <dgm:cxn modelId="{A5A72BD8-F789-4840-8C46-92371226046A}" type="presOf" srcId="{8269D7CC-6474-475C-AE9B-6731C90E305A}" destId="{881C57BC-39D6-4679-BD1C-E824C9F47976}" srcOrd="0" destOrd="0" presId="urn:microsoft.com/office/officeart/2008/layout/LinedList"/>
    <dgm:cxn modelId="{733C7DDE-FA39-47F6-BADC-A3297AF74349}" type="presOf" srcId="{E58C41EF-45D9-417C-AEF7-8CD62C8CFC52}" destId="{094ADCA5-B39C-4DF4-B813-0D7BAC285191}" srcOrd="0" destOrd="0" presId="urn:microsoft.com/office/officeart/2008/layout/LinedList"/>
    <dgm:cxn modelId="{28CA8CE6-A641-488C-AD4D-123FEAE1802C}" type="presOf" srcId="{B0A60F5A-9BA1-465B-A0B2-620CDD93B668}" destId="{19B7DB0E-F1D8-45F7-9CE0-5A9B55C45BB3}" srcOrd="0" destOrd="0" presId="urn:microsoft.com/office/officeart/2008/layout/LinedList"/>
    <dgm:cxn modelId="{75817FFE-021F-4A1E-A2B3-5E750F664DC3}" type="presOf" srcId="{3D4FEBE7-ABB1-45F2-92EF-4364D8B6CFF0}" destId="{A8AC2479-0169-4AE6-8340-1AD77CC56BAD}" srcOrd="0" destOrd="0" presId="urn:microsoft.com/office/officeart/2008/layout/LinedList"/>
    <dgm:cxn modelId="{627156FF-EF57-424C-B7AD-AF775B34D386}" type="presOf" srcId="{4D9A019E-B929-4899-8D5D-FDC98E4A938B}" destId="{1DCA874C-33DC-42F1-AF26-36D48373E913}" srcOrd="0" destOrd="0" presId="urn:microsoft.com/office/officeart/2008/layout/LinedList"/>
    <dgm:cxn modelId="{33016905-23AA-45B8-83AB-57B1B35FD05E}" type="presParOf" srcId="{19B7DB0E-F1D8-45F7-9CE0-5A9B55C45BB3}" destId="{F0AF342F-8658-4EDB-917E-692848DE92D4}" srcOrd="0" destOrd="0" presId="urn:microsoft.com/office/officeart/2008/layout/LinedList"/>
    <dgm:cxn modelId="{FBD06658-6A42-4451-90F0-8F3E051E8981}" type="presParOf" srcId="{19B7DB0E-F1D8-45F7-9CE0-5A9B55C45BB3}" destId="{66E36804-0E93-49AB-9A19-DD8644B23A29}" srcOrd="1" destOrd="0" presId="urn:microsoft.com/office/officeart/2008/layout/LinedList"/>
    <dgm:cxn modelId="{2F0C1A1A-1A75-4581-A514-B4F1D5B96B5B}" type="presParOf" srcId="{66E36804-0E93-49AB-9A19-DD8644B23A29}" destId="{A8AC2479-0169-4AE6-8340-1AD77CC56BAD}" srcOrd="0" destOrd="0" presId="urn:microsoft.com/office/officeart/2008/layout/LinedList"/>
    <dgm:cxn modelId="{C12DA73D-DD7F-43AF-B1E1-025CEF40F94B}" type="presParOf" srcId="{66E36804-0E93-49AB-9A19-DD8644B23A29}" destId="{8B8D3C1F-0CD1-4B4F-BCC6-C785B907AE14}" srcOrd="1" destOrd="0" presId="urn:microsoft.com/office/officeart/2008/layout/LinedList"/>
    <dgm:cxn modelId="{40A0F8E5-83C9-494C-BB4C-26E05FBFA39D}" type="presParOf" srcId="{8B8D3C1F-0CD1-4B4F-BCC6-C785B907AE14}" destId="{F9AFB3C1-BDEB-47EF-BF8E-3B20E9630D39}" srcOrd="0" destOrd="0" presId="urn:microsoft.com/office/officeart/2008/layout/LinedList"/>
    <dgm:cxn modelId="{371ED2CF-5DFB-444F-AC38-8F7AF5B330D2}" type="presParOf" srcId="{8B8D3C1F-0CD1-4B4F-BCC6-C785B907AE14}" destId="{BE895821-81E8-4718-BC5A-92B1B076FC41}" srcOrd="1" destOrd="0" presId="urn:microsoft.com/office/officeart/2008/layout/LinedList"/>
    <dgm:cxn modelId="{906EFDF3-8445-4E32-A086-FD7C560C44D1}" type="presParOf" srcId="{BE895821-81E8-4718-BC5A-92B1B076FC41}" destId="{344E556F-969B-4F1B-AAAC-534E634E905D}" srcOrd="0" destOrd="0" presId="urn:microsoft.com/office/officeart/2008/layout/LinedList"/>
    <dgm:cxn modelId="{03A1D755-E002-47AA-909F-8F3747772F42}" type="presParOf" srcId="{BE895821-81E8-4718-BC5A-92B1B076FC41}" destId="{65C5C80A-F252-4BFF-99CC-5D42C7AD1C2B}" srcOrd="1" destOrd="0" presId="urn:microsoft.com/office/officeart/2008/layout/LinedList"/>
    <dgm:cxn modelId="{F3734781-2DA9-40E3-8535-21645A44A14E}" type="presParOf" srcId="{BE895821-81E8-4718-BC5A-92B1B076FC41}" destId="{2ECE0DC2-22C1-4B5D-BD0B-E52FCB8D29AA}" srcOrd="2" destOrd="0" presId="urn:microsoft.com/office/officeart/2008/layout/LinedList"/>
    <dgm:cxn modelId="{DA346E4E-C657-4B92-9998-9142E8DE97FD}" type="presParOf" srcId="{8B8D3C1F-0CD1-4B4F-BCC6-C785B907AE14}" destId="{C50BA2D1-3908-46BA-A7B4-F0E7E32F3791}" srcOrd="2" destOrd="0" presId="urn:microsoft.com/office/officeart/2008/layout/LinedList"/>
    <dgm:cxn modelId="{92CFE4A9-7658-4E29-B9E8-092C71D204B1}" type="presParOf" srcId="{8B8D3C1F-0CD1-4B4F-BCC6-C785B907AE14}" destId="{3921536C-2978-4597-BB6F-9A925A5DBCAE}" srcOrd="3" destOrd="0" presId="urn:microsoft.com/office/officeart/2008/layout/LinedList"/>
    <dgm:cxn modelId="{CF2A7D48-B63F-4CF3-BE5C-C488B36A7215}" type="presParOf" srcId="{8B8D3C1F-0CD1-4B4F-BCC6-C785B907AE14}" destId="{7FBBEAC4-4731-4FA9-992C-D9CE1A1AD056}" srcOrd="4" destOrd="0" presId="urn:microsoft.com/office/officeart/2008/layout/LinedList"/>
    <dgm:cxn modelId="{21C1C1B5-39D8-4BC0-A0B5-EEC3BE5D7979}" type="presParOf" srcId="{7FBBEAC4-4731-4FA9-992C-D9CE1A1AD056}" destId="{F59DC794-FCDD-4974-9FAE-DDFAA31D7B81}" srcOrd="0" destOrd="0" presId="urn:microsoft.com/office/officeart/2008/layout/LinedList"/>
    <dgm:cxn modelId="{B3E4D452-6DB3-434D-8E81-C7608671BE5C}" type="presParOf" srcId="{7FBBEAC4-4731-4FA9-992C-D9CE1A1AD056}" destId="{B8CEDBF1-7F1B-4A2E-ADD8-D3CD36E91ECE}" srcOrd="1" destOrd="0" presId="urn:microsoft.com/office/officeart/2008/layout/LinedList"/>
    <dgm:cxn modelId="{B7706942-4458-4440-8987-1A9B5AF000A1}" type="presParOf" srcId="{7FBBEAC4-4731-4FA9-992C-D9CE1A1AD056}" destId="{542ED9B7-450F-4247-9C72-FAA88B6AAAAE}" srcOrd="2" destOrd="0" presId="urn:microsoft.com/office/officeart/2008/layout/LinedList"/>
    <dgm:cxn modelId="{93AE9E1F-F190-46CF-AD6A-F2D225FE02BF}" type="presParOf" srcId="{8B8D3C1F-0CD1-4B4F-BCC6-C785B907AE14}" destId="{9B025297-380E-4E03-8EBA-6455F8DD2F91}" srcOrd="5" destOrd="0" presId="urn:microsoft.com/office/officeart/2008/layout/LinedList"/>
    <dgm:cxn modelId="{D8C6D3C4-5824-4C5C-8079-1FD2C271070D}" type="presParOf" srcId="{8B8D3C1F-0CD1-4B4F-BCC6-C785B907AE14}" destId="{3032C7EE-0ADF-4DB7-AE4F-31A2C8B9C5E1}" srcOrd="6" destOrd="0" presId="urn:microsoft.com/office/officeart/2008/layout/LinedList"/>
    <dgm:cxn modelId="{BC3A4448-7EB3-42EF-93DC-92052B7B99A0}" type="presParOf" srcId="{8B8D3C1F-0CD1-4B4F-BCC6-C785B907AE14}" destId="{7ABEDC2E-6AC3-430A-A5A6-6CA16F17D097}" srcOrd="7" destOrd="0" presId="urn:microsoft.com/office/officeart/2008/layout/LinedList"/>
    <dgm:cxn modelId="{2F98C745-6C70-449E-AC3C-E06FD6EE9823}" type="presParOf" srcId="{7ABEDC2E-6AC3-430A-A5A6-6CA16F17D097}" destId="{38E8B285-E030-46B2-86F0-9205D0E5F91A}" srcOrd="0" destOrd="0" presId="urn:microsoft.com/office/officeart/2008/layout/LinedList"/>
    <dgm:cxn modelId="{0E8D0AAD-864B-44C3-BDC9-6629EBE39417}" type="presParOf" srcId="{7ABEDC2E-6AC3-430A-A5A6-6CA16F17D097}" destId="{881C57BC-39D6-4679-BD1C-E824C9F47976}" srcOrd="1" destOrd="0" presId="urn:microsoft.com/office/officeart/2008/layout/LinedList"/>
    <dgm:cxn modelId="{EBEE6A94-CA76-4562-8EA8-0C1FB7B9AF35}" type="presParOf" srcId="{7ABEDC2E-6AC3-430A-A5A6-6CA16F17D097}" destId="{CFF73D9D-46A5-48FC-9107-E5495482A324}" srcOrd="2" destOrd="0" presId="urn:microsoft.com/office/officeart/2008/layout/LinedList"/>
    <dgm:cxn modelId="{AC13BC89-CB19-487A-84AD-F53456B885DE}" type="presParOf" srcId="{8B8D3C1F-0CD1-4B4F-BCC6-C785B907AE14}" destId="{4C510D58-1383-4036-B23B-3F058AF7BA3D}" srcOrd="8" destOrd="0" presId="urn:microsoft.com/office/officeart/2008/layout/LinedList"/>
    <dgm:cxn modelId="{3673F018-649F-445D-91CD-19355B54069E}" type="presParOf" srcId="{8B8D3C1F-0CD1-4B4F-BCC6-C785B907AE14}" destId="{D75B75D3-54C0-4C17-94DF-05603FBB3309}" srcOrd="9" destOrd="0" presId="urn:microsoft.com/office/officeart/2008/layout/LinedList"/>
    <dgm:cxn modelId="{F18FAD95-6B67-45DD-A15E-7B262CFF96B2}" type="presParOf" srcId="{8B8D3C1F-0CD1-4B4F-BCC6-C785B907AE14}" destId="{5FA470E9-016D-4D43-B22B-1E868DB31D1D}" srcOrd="10" destOrd="0" presId="urn:microsoft.com/office/officeart/2008/layout/LinedList"/>
    <dgm:cxn modelId="{8063519D-E9B4-449B-B1D7-E1A710A5CD5D}" type="presParOf" srcId="{5FA470E9-016D-4D43-B22B-1E868DB31D1D}" destId="{21DA59DA-5E34-492A-9F8E-59A2403196FC}" srcOrd="0" destOrd="0" presId="urn:microsoft.com/office/officeart/2008/layout/LinedList"/>
    <dgm:cxn modelId="{30555BF9-9704-4008-A173-F2E71720040B}" type="presParOf" srcId="{5FA470E9-016D-4D43-B22B-1E868DB31D1D}" destId="{FF7FB06B-6FE6-478A-BFAB-079A0D67466E}" srcOrd="1" destOrd="0" presId="urn:microsoft.com/office/officeart/2008/layout/LinedList"/>
    <dgm:cxn modelId="{0C103A95-85D2-445F-BAAB-7CA373D7BE26}" type="presParOf" srcId="{5FA470E9-016D-4D43-B22B-1E868DB31D1D}" destId="{734CBDF5-3CBD-4594-B791-12D23F81D1E0}" srcOrd="2" destOrd="0" presId="urn:microsoft.com/office/officeart/2008/layout/LinedList"/>
    <dgm:cxn modelId="{5A42A3A2-3F08-45F2-8526-FABDB8A52A4D}" type="presParOf" srcId="{8B8D3C1F-0CD1-4B4F-BCC6-C785B907AE14}" destId="{9A8F4B12-117E-4C8E-9001-F0875C686A6F}" srcOrd="11" destOrd="0" presId="urn:microsoft.com/office/officeart/2008/layout/LinedList"/>
    <dgm:cxn modelId="{D351E2EE-808E-4151-9B88-115BC8F7B58A}" type="presParOf" srcId="{8B8D3C1F-0CD1-4B4F-BCC6-C785B907AE14}" destId="{A4EF7438-956A-4325-B2ED-2A81B5DC9594}" srcOrd="12" destOrd="0" presId="urn:microsoft.com/office/officeart/2008/layout/LinedList"/>
    <dgm:cxn modelId="{D48F55C1-7953-45C0-AA60-C7007426B47C}" type="presParOf" srcId="{8B8D3C1F-0CD1-4B4F-BCC6-C785B907AE14}" destId="{643DF564-7B80-4BB4-8CE1-5104873C7ABF}" srcOrd="13" destOrd="0" presId="urn:microsoft.com/office/officeart/2008/layout/LinedList"/>
    <dgm:cxn modelId="{A614A31F-EE2B-4709-B36C-F9965D5C138E}" type="presParOf" srcId="{643DF564-7B80-4BB4-8CE1-5104873C7ABF}" destId="{CDA6DF59-92C9-4D2E-A25E-747A2F86D766}" srcOrd="0" destOrd="0" presId="urn:microsoft.com/office/officeart/2008/layout/LinedList"/>
    <dgm:cxn modelId="{3D24928F-8D1C-43BC-8F87-3CFE2BE1AB78}" type="presParOf" srcId="{643DF564-7B80-4BB4-8CE1-5104873C7ABF}" destId="{7D5F4FBF-823D-4116-9365-4D3A25A3D2A7}" srcOrd="1" destOrd="0" presId="urn:microsoft.com/office/officeart/2008/layout/LinedList"/>
    <dgm:cxn modelId="{21DAA94F-0260-4BDD-9E26-32849BBD60D8}" type="presParOf" srcId="{643DF564-7B80-4BB4-8CE1-5104873C7ABF}" destId="{0D6FD152-358C-417D-BD8A-7F2B95D8E3C6}" srcOrd="2" destOrd="0" presId="urn:microsoft.com/office/officeart/2008/layout/LinedList"/>
    <dgm:cxn modelId="{63CD8B87-4829-4BF7-B6E7-4AFEDA5418DD}" type="presParOf" srcId="{8B8D3C1F-0CD1-4B4F-BCC6-C785B907AE14}" destId="{1E52AD30-70F7-4B40-AE13-BAC503D10EAE}" srcOrd="14" destOrd="0" presId="urn:microsoft.com/office/officeart/2008/layout/LinedList"/>
    <dgm:cxn modelId="{00EC7918-EA6F-4EBD-A438-7AAA24ACA3B5}" type="presParOf" srcId="{8B8D3C1F-0CD1-4B4F-BCC6-C785B907AE14}" destId="{C5DB1EFF-F674-4B26-A8AF-7770402184FB}" srcOrd="15" destOrd="0" presId="urn:microsoft.com/office/officeart/2008/layout/LinedList"/>
    <dgm:cxn modelId="{9702CA03-B9F7-443D-ADA7-9FEF1ACC466D}" type="presParOf" srcId="{8B8D3C1F-0CD1-4B4F-BCC6-C785B907AE14}" destId="{07B83E42-BDB1-46AE-8CEB-4DCAD21C249D}" srcOrd="16" destOrd="0" presId="urn:microsoft.com/office/officeart/2008/layout/LinedList"/>
    <dgm:cxn modelId="{04958263-3BB8-4BD7-AE5F-6965C47D0293}" type="presParOf" srcId="{07B83E42-BDB1-46AE-8CEB-4DCAD21C249D}" destId="{81A0BBAE-84C4-454D-B8CC-2AB7DC61A9DE}" srcOrd="0" destOrd="0" presId="urn:microsoft.com/office/officeart/2008/layout/LinedList"/>
    <dgm:cxn modelId="{7CB3BAB7-B796-45C3-AEFC-F15DAE53167D}" type="presParOf" srcId="{07B83E42-BDB1-46AE-8CEB-4DCAD21C249D}" destId="{094ADCA5-B39C-4DF4-B813-0D7BAC285191}" srcOrd="1" destOrd="0" presId="urn:microsoft.com/office/officeart/2008/layout/LinedList"/>
    <dgm:cxn modelId="{B143995F-28DC-4A25-8756-891A062C621E}" type="presParOf" srcId="{07B83E42-BDB1-46AE-8CEB-4DCAD21C249D}" destId="{67539599-A50A-4E99-8ACA-DE6D5534E844}" srcOrd="2" destOrd="0" presId="urn:microsoft.com/office/officeart/2008/layout/LinedList"/>
    <dgm:cxn modelId="{7EB325CA-7B20-4DC2-B006-E8A134BC8737}" type="presParOf" srcId="{8B8D3C1F-0CD1-4B4F-BCC6-C785B907AE14}" destId="{F7E20FF9-D729-4E50-997C-F865E0618C36}" srcOrd="17" destOrd="0" presId="urn:microsoft.com/office/officeart/2008/layout/LinedList"/>
    <dgm:cxn modelId="{C3718A4E-199A-46E8-A090-E57123DFEF3F}" type="presParOf" srcId="{8B8D3C1F-0CD1-4B4F-BCC6-C785B907AE14}" destId="{FAE3FAA8-8A31-485D-B939-254F42CD7FCC}" srcOrd="18" destOrd="0" presId="urn:microsoft.com/office/officeart/2008/layout/LinedList"/>
    <dgm:cxn modelId="{38F37DA9-F3AC-433A-96CD-CBBBE2D2F3D7}" type="presParOf" srcId="{8B8D3C1F-0CD1-4B4F-BCC6-C785B907AE14}" destId="{DFB6DF4D-C0B9-42B4-9593-902206726E57}" srcOrd="19" destOrd="0" presId="urn:microsoft.com/office/officeart/2008/layout/LinedList"/>
    <dgm:cxn modelId="{121E8E19-8A6B-48D8-9BF4-D941B9C9F8B7}" type="presParOf" srcId="{DFB6DF4D-C0B9-42B4-9593-902206726E57}" destId="{AB611D46-48E4-45C9-9B37-91257F8BD9DC}" srcOrd="0" destOrd="0" presId="urn:microsoft.com/office/officeart/2008/layout/LinedList"/>
    <dgm:cxn modelId="{24059441-9753-409F-82CB-82BEF552C18C}" type="presParOf" srcId="{DFB6DF4D-C0B9-42B4-9593-902206726E57}" destId="{1DCA874C-33DC-42F1-AF26-36D48373E913}" srcOrd="1" destOrd="0" presId="urn:microsoft.com/office/officeart/2008/layout/LinedList"/>
    <dgm:cxn modelId="{41DC0A2A-B291-45D3-9664-1B01913D2729}" type="presParOf" srcId="{DFB6DF4D-C0B9-42B4-9593-902206726E57}" destId="{62677270-205C-49DB-9683-66ED65CE16B1}" srcOrd="2" destOrd="0" presId="urn:microsoft.com/office/officeart/2008/layout/LinedList"/>
    <dgm:cxn modelId="{4078F3A8-F9CC-4DE7-9E0E-72CE427157C6}" type="presParOf" srcId="{8B8D3C1F-0CD1-4B4F-BCC6-C785B907AE14}" destId="{4A7CF4AD-0937-460E-A9CD-EA84B5F02C02}" srcOrd="20" destOrd="0" presId="urn:microsoft.com/office/officeart/2008/layout/LinedList"/>
    <dgm:cxn modelId="{6ED86A0C-66CF-435E-BACD-F7F12111BACC}" type="presParOf" srcId="{8B8D3C1F-0CD1-4B4F-BCC6-C785B907AE14}" destId="{4DA73763-02B4-4A7D-8BF9-6666A8FA5DD7}" srcOrd="21" destOrd="0" presId="urn:microsoft.com/office/officeart/2008/layout/LinedList"/>
    <dgm:cxn modelId="{8EE2AFF0-1BB6-4ECC-9F47-750E7374D13F}" type="presParOf" srcId="{8B8D3C1F-0CD1-4B4F-BCC6-C785B907AE14}" destId="{CA8D02E9-D4C8-4968-BAB1-43D33F469B5C}" srcOrd="22" destOrd="0" presId="urn:microsoft.com/office/officeart/2008/layout/LinedList"/>
    <dgm:cxn modelId="{5BA16552-DDF8-4991-9559-563845CBEC83}" type="presParOf" srcId="{CA8D02E9-D4C8-4968-BAB1-43D33F469B5C}" destId="{4F2AC90C-5CB8-432A-B3F7-B35A2C0BAEA1}" srcOrd="0" destOrd="0" presId="urn:microsoft.com/office/officeart/2008/layout/LinedList"/>
    <dgm:cxn modelId="{335ED085-EED9-4102-9AC8-490F7A5783CE}" type="presParOf" srcId="{CA8D02E9-D4C8-4968-BAB1-43D33F469B5C}" destId="{1EE81796-126B-4EA4-BCF6-5220CC397C67}" srcOrd="1" destOrd="0" presId="urn:microsoft.com/office/officeart/2008/layout/LinedList"/>
    <dgm:cxn modelId="{070F49C0-0367-4A95-8EE0-6692112F54C8}" type="presParOf" srcId="{CA8D02E9-D4C8-4968-BAB1-43D33F469B5C}" destId="{9F19FC08-611D-41D4-9B9C-ACB46A0D4C6D}" srcOrd="2" destOrd="0" presId="urn:microsoft.com/office/officeart/2008/layout/LinedList"/>
    <dgm:cxn modelId="{30F2A72D-E128-41D2-94A0-16D1B2A5EFAD}" type="presParOf" srcId="{8B8D3C1F-0CD1-4B4F-BCC6-C785B907AE14}" destId="{620843C3-CE13-4A01-AAEE-62230E463D63}" srcOrd="23" destOrd="0" presId="urn:microsoft.com/office/officeart/2008/layout/LinedList"/>
    <dgm:cxn modelId="{388B31EA-3A39-4586-9331-ED3E1AE42BA7}" type="presParOf" srcId="{8B8D3C1F-0CD1-4B4F-BCC6-C785B907AE14}" destId="{271539BB-8553-4582-A9D8-0E0E0B16DFAF}" srcOrd="24"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AF342F-8658-4EDB-917E-692848DE92D4}">
      <dsp:nvSpPr>
        <dsp:cNvPr id="0" name=""/>
        <dsp:cNvSpPr/>
      </dsp:nvSpPr>
      <dsp:spPr>
        <a:xfrm>
          <a:off x="0" y="0"/>
          <a:ext cx="7109859" cy="0"/>
        </a:xfrm>
        <a:prstGeom prst="line">
          <a:avLst/>
        </a:prstGeom>
        <a:gradFill rotWithShape="0">
          <a:gsLst>
            <a:gs pos="0">
              <a:schemeClr val="accent2">
                <a:hueOff val="0"/>
                <a:satOff val="0"/>
                <a:lumOff val="0"/>
                <a:alphaOff val="0"/>
                <a:tint val="96000"/>
                <a:lumMod val="102000"/>
              </a:schemeClr>
            </a:gs>
            <a:gs pos="100000">
              <a:schemeClr val="accent2">
                <a:hueOff val="0"/>
                <a:satOff val="0"/>
                <a:lumOff val="0"/>
                <a:alphaOff val="0"/>
                <a:shade val="88000"/>
                <a:lumMod val="94000"/>
              </a:schemeClr>
            </a:gs>
          </a:gsLst>
          <a:path path="circle">
            <a:fillToRect l="50000" t="100000" r="100000" b="50000"/>
          </a:path>
        </a:gradFill>
        <a:ln w="9525" cap="rnd" cmpd="sng" algn="ctr">
          <a:solidFill>
            <a:schemeClr val="accent2">
              <a:hueOff val="0"/>
              <a:satOff val="0"/>
              <a:lumOff val="0"/>
              <a:alphaOff val="0"/>
            </a:schemeClr>
          </a:solidFill>
          <a:prstDash val="solid"/>
        </a:ln>
        <a:effectLst>
          <a:reflection blurRad="12700" stA="26000" endPos="32000" dist="12700" dir="5400000" sy="-100000" rotWithShape="0"/>
        </a:effectLst>
      </dsp:spPr>
      <dsp:style>
        <a:lnRef idx="1">
          <a:scrgbClr r="0" g="0" b="0"/>
        </a:lnRef>
        <a:fillRef idx="3">
          <a:scrgbClr r="0" g="0" b="0"/>
        </a:fillRef>
        <a:effectRef idx="2">
          <a:scrgbClr r="0" g="0" b="0"/>
        </a:effectRef>
        <a:fontRef idx="minor">
          <a:schemeClr val="lt1"/>
        </a:fontRef>
      </dsp:style>
    </dsp:sp>
    <dsp:sp modelId="{A8AC2479-0169-4AE6-8340-1AD77CC56BAD}">
      <dsp:nvSpPr>
        <dsp:cNvPr id="0" name=""/>
        <dsp:cNvSpPr/>
      </dsp:nvSpPr>
      <dsp:spPr>
        <a:xfrm>
          <a:off x="0" y="0"/>
          <a:ext cx="1421971" cy="67363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We have 8 CSV files </a:t>
          </a:r>
        </a:p>
      </dsp:txBody>
      <dsp:txXfrm>
        <a:off x="0" y="0"/>
        <a:ext cx="1421971" cy="6736326"/>
      </dsp:txXfrm>
    </dsp:sp>
    <dsp:sp modelId="{65C5C80A-F252-4BFF-99CC-5D42C7AD1C2B}">
      <dsp:nvSpPr>
        <dsp:cNvPr id="0" name=""/>
        <dsp:cNvSpPr/>
      </dsp:nvSpPr>
      <dsp:spPr>
        <a:xfrm>
          <a:off x="1528619" y="39840"/>
          <a:ext cx="5581239" cy="7968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t>Customers</a:t>
          </a:r>
          <a:r>
            <a:rPr lang="en-US" sz="1600" kern="1200" dirty="0"/>
            <a:t>-This table stores information about the company's customers and their basic information.</a:t>
          </a:r>
        </a:p>
      </dsp:txBody>
      <dsp:txXfrm>
        <a:off x="1528619" y="39840"/>
        <a:ext cx="5581239" cy="796813"/>
      </dsp:txXfrm>
    </dsp:sp>
    <dsp:sp modelId="{C50BA2D1-3908-46BA-A7B4-F0E7E32F3791}">
      <dsp:nvSpPr>
        <dsp:cNvPr id="0" name=""/>
        <dsp:cNvSpPr/>
      </dsp:nvSpPr>
      <dsp:spPr>
        <a:xfrm>
          <a:off x="1421971" y="836654"/>
          <a:ext cx="5687887" cy="0"/>
        </a:xfrm>
        <a:prstGeom prst="line">
          <a:avLst/>
        </a:prstGeom>
        <a:solidFill>
          <a:schemeClr val="accent2">
            <a:hueOff val="0"/>
            <a:satOff val="0"/>
            <a:lumOff val="0"/>
            <a:alphaOff val="0"/>
          </a:schemeClr>
        </a:solidFill>
        <a:ln w="15875" cap="rnd"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B8CEDBF1-7F1B-4A2E-ADD8-D3CD36E91ECE}">
      <dsp:nvSpPr>
        <dsp:cNvPr id="0" name=""/>
        <dsp:cNvSpPr/>
      </dsp:nvSpPr>
      <dsp:spPr>
        <a:xfrm>
          <a:off x="1528619" y="876495"/>
          <a:ext cx="5581239" cy="7968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t>Orders</a:t>
          </a:r>
          <a:r>
            <a:rPr lang="en-US" sz="1600" kern="1200" dirty="0"/>
            <a:t>-This table stores information about the Customer’s orders. It includes order ID, customer ID, employee ID, order date, shipped </a:t>
          </a:r>
          <a:r>
            <a:rPr lang="en-US" sz="1600" kern="1200" dirty="0" err="1"/>
            <a:t>date,shipping</a:t>
          </a:r>
          <a:r>
            <a:rPr lang="en-US" sz="1600" kern="1200" dirty="0"/>
            <a:t> address </a:t>
          </a:r>
          <a:r>
            <a:rPr lang="en-US" sz="1600" kern="1200" dirty="0" err="1"/>
            <a:t>etc</a:t>
          </a:r>
          <a:endParaRPr lang="en-US" sz="1600" kern="1200" dirty="0"/>
        </a:p>
      </dsp:txBody>
      <dsp:txXfrm>
        <a:off x="1528619" y="876495"/>
        <a:ext cx="5581239" cy="796813"/>
      </dsp:txXfrm>
    </dsp:sp>
    <dsp:sp modelId="{9B025297-380E-4E03-8EBA-6455F8DD2F91}">
      <dsp:nvSpPr>
        <dsp:cNvPr id="0" name=""/>
        <dsp:cNvSpPr/>
      </dsp:nvSpPr>
      <dsp:spPr>
        <a:xfrm>
          <a:off x="1421971" y="1673309"/>
          <a:ext cx="5687887" cy="0"/>
        </a:xfrm>
        <a:prstGeom prst="line">
          <a:avLst/>
        </a:prstGeom>
        <a:solidFill>
          <a:schemeClr val="accent2">
            <a:hueOff val="0"/>
            <a:satOff val="0"/>
            <a:lumOff val="0"/>
            <a:alphaOff val="0"/>
          </a:schemeClr>
        </a:solidFill>
        <a:ln w="15875" cap="rnd"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881C57BC-39D6-4679-BD1C-E824C9F47976}">
      <dsp:nvSpPr>
        <dsp:cNvPr id="0" name=""/>
        <dsp:cNvSpPr/>
      </dsp:nvSpPr>
      <dsp:spPr>
        <a:xfrm>
          <a:off x="1528619" y="1713149"/>
          <a:ext cx="5581239" cy="7968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err="1"/>
            <a:t>Orderdetails</a:t>
          </a:r>
          <a:r>
            <a:rPr lang="en-US" sz="1600" kern="1200" dirty="0"/>
            <a:t>-This table stores detailed information about the items within each order.</a:t>
          </a:r>
        </a:p>
      </dsp:txBody>
      <dsp:txXfrm>
        <a:off x="1528619" y="1713149"/>
        <a:ext cx="5581239" cy="796813"/>
      </dsp:txXfrm>
    </dsp:sp>
    <dsp:sp modelId="{4C510D58-1383-4036-B23B-3F058AF7BA3D}">
      <dsp:nvSpPr>
        <dsp:cNvPr id="0" name=""/>
        <dsp:cNvSpPr/>
      </dsp:nvSpPr>
      <dsp:spPr>
        <a:xfrm>
          <a:off x="1421971" y="2509963"/>
          <a:ext cx="5687887" cy="0"/>
        </a:xfrm>
        <a:prstGeom prst="line">
          <a:avLst/>
        </a:prstGeom>
        <a:solidFill>
          <a:schemeClr val="accent2">
            <a:hueOff val="0"/>
            <a:satOff val="0"/>
            <a:lumOff val="0"/>
            <a:alphaOff val="0"/>
          </a:schemeClr>
        </a:solidFill>
        <a:ln w="15875" cap="rnd"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FF7FB06B-6FE6-478A-BFAB-079A0D67466E}">
      <dsp:nvSpPr>
        <dsp:cNvPr id="0" name=""/>
        <dsp:cNvSpPr/>
      </dsp:nvSpPr>
      <dsp:spPr>
        <a:xfrm>
          <a:off x="1528619" y="2549804"/>
          <a:ext cx="5581239" cy="7968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t>Suppliers</a:t>
          </a:r>
          <a:r>
            <a:rPr lang="en-US" sz="1600" kern="1200" dirty="0"/>
            <a:t>-This table stores information about the suppliers ,their names ,</a:t>
          </a:r>
          <a:r>
            <a:rPr lang="en-US" sz="1600" kern="1200" err="1"/>
            <a:t>ids</a:t>
          </a:r>
          <a:r>
            <a:rPr lang="en-US" sz="1600" kern="1200"/>
            <a:t>, adress</a:t>
          </a:r>
          <a:endParaRPr lang="en-US" sz="1600" kern="1200" dirty="0"/>
        </a:p>
      </dsp:txBody>
      <dsp:txXfrm>
        <a:off x="1528619" y="2549804"/>
        <a:ext cx="5581239" cy="796813"/>
      </dsp:txXfrm>
    </dsp:sp>
    <dsp:sp modelId="{9A8F4B12-117E-4C8E-9001-F0875C686A6F}">
      <dsp:nvSpPr>
        <dsp:cNvPr id="0" name=""/>
        <dsp:cNvSpPr/>
      </dsp:nvSpPr>
      <dsp:spPr>
        <a:xfrm>
          <a:off x="1421971" y="3346618"/>
          <a:ext cx="5687887" cy="0"/>
        </a:xfrm>
        <a:prstGeom prst="line">
          <a:avLst/>
        </a:prstGeom>
        <a:solidFill>
          <a:schemeClr val="accent2">
            <a:hueOff val="0"/>
            <a:satOff val="0"/>
            <a:lumOff val="0"/>
            <a:alphaOff val="0"/>
          </a:schemeClr>
        </a:solidFill>
        <a:ln w="15875" cap="rnd"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7D5F4FBF-823D-4116-9365-4D3A25A3D2A7}">
      <dsp:nvSpPr>
        <dsp:cNvPr id="0" name=""/>
        <dsp:cNvSpPr/>
      </dsp:nvSpPr>
      <dsp:spPr>
        <a:xfrm>
          <a:off x="1528619" y="3386459"/>
          <a:ext cx="5581239" cy="7968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t>Categories</a:t>
          </a:r>
          <a:r>
            <a:rPr lang="en-US" sz="1600" kern="1200" dirty="0"/>
            <a:t>-This table stores information about the product categories.  fields for category ID, category name</a:t>
          </a:r>
        </a:p>
      </dsp:txBody>
      <dsp:txXfrm>
        <a:off x="1528619" y="3386459"/>
        <a:ext cx="5581239" cy="796813"/>
      </dsp:txXfrm>
    </dsp:sp>
    <dsp:sp modelId="{1E52AD30-70F7-4B40-AE13-BAC503D10EAE}">
      <dsp:nvSpPr>
        <dsp:cNvPr id="0" name=""/>
        <dsp:cNvSpPr/>
      </dsp:nvSpPr>
      <dsp:spPr>
        <a:xfrm>
          <a:off x="1421971" y="4183273"/>
          <a:ext cx="5687887" cy="0"/>
        </a:xfrm>
        <a:prstGeom prst="line">
          <a:avLst/>
        </a:prstGeom>
        <a:solidFill>
          <a:schemeClr val="accent2">
            <a:hueOff val="0"/>
            <a:satOff val="0"/>
            <a:lumOff val="0"/>
            <a:alphaOff val="0"/>
          </a:schemeClr>
        </a:solidFill>
        <a:ln w="15875" cap="rnd"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094ADCA5-B39C-4DF4-B813-0D7BAC285191}">
      <dsp:nvSpPr>
        <dsp:cNvPr id="0" name=""/>
        <dsp:cNvSpPr/>
      </dsp:nvSpPr>
      <dsp:spPr>
        <a:xfrm>
          <a:off x="1528619" y="4223113"/>
          <a:ext cx="5581239" cy="7968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t>Shippers</a:t>
          </a:r>
          <a:r>
            <a:rPr lang="en-US" sz="1600" kern="1200" dirty="0"/>
            <a:t>-This table stores information about different shipping companies</a:t>
          </a:r>
        </a:p>
      </dsp:txBody>
      <dsp:txXfrm>
        <a:off x="1528619" y="4223113"/>
        <a:ext cx="5581239" cy="796813"/>
      </dsp:txXfrm>
    </dsp:sp>
    <dsp:sp modelId="{F7E20FF9-D729-4E50-997C-F865E0618C36}">
      <dsp:nvSpPr>
        <dsp:cNvPr id="0" name=""/>
        <dsp:cNvSpPr/>
      </dsp:nvSpPr>
      <dsp:spPr>
        <a:xfrm>
          <a:off x="1421971" y="5019927"/>
          <a:ext cx="5687887" cy="0"/>
        </a:xfrm>
        <a:prstGeom prst="line">
          <a:avLst/>
        </a:prstGeom>
        <a:solidFill>
          <a:schemeClr val="accent2">
            <a:hueOff val="0"/>
            <a:satOff val="0"/>
            <a:lumOff val="0"/>
            <a:alphaOff val="0"/>
          </a:schemeClr>
        </a:solidFill>
        <a:ln w="15875" cap="rnd"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1DCA874C-33DC-42F1-AF26-36D48373E913}">
      <dsp:nvSpPr>
        <dsp:cNvPr id="0" name=""/>
        <dsp:cNvSpPr/>
      </dsp:nvSpPr>
      <dsp:spPr>
        <a:xfrm>
          <a:off x="1528619" y="5059768"/>
          <a:ext cx="5581239" cy="7968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t>Products</a:t>
          </a:r>
          <a:r>
            <a:rPr lang="en-US" sz="1600" kern="1200" dirty="0"/>
            <a:t>-This table stores information about the company's products and their details</a:t>
          </a:r>
        </a:p>
      </dsp:txBody>
      <dsp:txXfrm>
        <a:off x="1528619" y="5059768"/>
        <a:ext cx="5581239" cy="796813"/>
      </dsp:txXfrm>
    </dsp:sp>
    <dsp:sp modelId="{4A7CF4AD-0937-460E-A9CD-EA84B5F02C02}">
      <dsp:nvSpPr>
        <dsp:cNvPr id="0" name=""/>
        <dsp:cNvSpPr/>
      </dsp:nvSpPr>
      <dsp:spPr>
        <a:xfrm>
          <a:off x="1421971" y="5856582"/>
          <a:ext cx="5687887" cy="0"/>
        </a:xfrm>
        <a:prstGeom prst="line">
          <a:avLst/>
        </a:prstGeom>
        <a:solidFill>
          <a:schemeClr val="accent2">
            <a:hueOff val="0"/>
            <a:satOff val="0"/>
            <a:lumOff val="0"/>
            <a:alphaOff val="0"/>
          </a:schemeClr>
        </a:solidFill>
        <a:ln w="15875" cap="rnd"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1EE81796-126B-4EA4-BCF6-5220CC397C67}">
      <dsp:nvSpPr>
        <dsp:cNvPr id="0" name=""/>
        <dsp:cNvSpPr/>
      </dsp:nvSpPr>
      <dsp:spPr>
        <a:xfrm>
          <a:off x="1528619" y="5896423"/>
          <a:ext cx="5581239" cy="7968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t>Employees</a:t>
          </a:r>
          <a:r>
            <a:rPr lang="en-US" sz="1600" kern="1200" dirty="0"/>
            <a:t>-This table stores information about the company's employees and their details</a:t>
          </a:r>
        </a:p>
      </dsp:txBody>
      <dsp:txXfrm>
        <a:off x="1528619" y="5896423"/>
        <a:ext cx="5581239" cy="796813"/>
      </dsp:txXfrm>
    </dsp:sp>
    <dsp:sp modelId="{620843C3-CE13-4A01-AAEE-62230E463D63}">
      <dsp:nvSpPr>
        <dsp:cNvPr id="0" name=""/>
        <dsp:cNvSpPr/>
      </dsp:nvSpPr>
      <dsp:spPr>
        <a:xfrm>
          <a:off x="1421971" y="6693237"/>
          <a:ext cx="5687887" cy="0"/>
        </a:xfrm>
        <a:prstGeom prst="line">
          <a:avLst/>
        </a:prstGeom>
        <a:solidFill>
          <a:schemeClr val="accent2">
            <a:hueOff val="0"/>
            <a:satOff val="0"/>
            <a:lumOff val="0"/>
            <a:alphaOff val="0"/>
          </a:schemeClr>
        </a:solidFill>
        <a:ln w="15875" cap="rnd" cmpd="sng" algn="ctr">
          <a:solidFill>
            <a:schemeClr val="accent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66AC67-0FF3-46A3-B383-CC08E9594E3B}" type="datetimeFigureOut">
              <a:rPr lang="en-US" smtClean="0"/>
              <a:t>1/7/2026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82DE6-9E8D-4B56-8C94-2507D502A502}" type="slidenum">
              <a:rPr lang="en-US" smtClean="0"/>
              <a:t>‹#›</a:t>
            </a:fld>
            <a:endParaRPr lang="en-US"/>
          </a:p>
        </p:txBody>
      </p:sp>
    </p:spTree>
    <p:extLst>
      <p:ext uri="{BB962C8B-B14F-4D97-AF65-F5344CB8AC3E}">
        <p14:creationId xmlns:p14="http://schemas.microsoft.com/office/powerpoint/2010/main" val="3384034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82DE6-9E8D-4B56-8C94-2507D502A502}" type="slidenum">
              <a:rPr lang="en-US" smtClean="0"/>
              <a:t>4</a:t>
            </a:fld>
            <a:endParaRPr lang="en-US"/>
          </a:p>
        </p:txBody>
      </p:sp>
    </p:spTree>
    <p:extLst>
      <p:ext uri="{BB962C8B-B14F-4D97-AF65-F5344CB8AC3E}">
        <p14:creationId xmlns:p14="http://schemas.microsoft.com/office/powerpoint/2010/main" val="473640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82DE6-9E8D-4B56-8C94-2507D502A502}" type="slidenum">
              <a:rPr lang="en-US" smtClean="0"/>
              <a:t>5</a:t>
            </a:fld>
            <a:endParaRPr lang="en-US"/>
          </a:p>
        </p:txBody>
      </p:sp>
    </p:spTree>
    <p:extLst>
      <p:ext uri="{BB962C8B-B14F-4D97-AF65-F5344CB8AC3E}">
        <p14:creationId xmlns:p14="http://schemas.microsoft.com/office/powerpoint/2010/main" val="32693614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82DE6-9E8D-4B56-8C94-2507D502A502}" type="slidenum">
              <a:rPr lang="en-US" smtClean="0"/>
              <a:t>7</a:t>
            </a:fld>
            <a:endParaRPr lang="en-US"/>
          </a:p>
        </p:txBody>
      </p:sp>
    </p:spTree>
    <p:extLst>
      <p:ext uri="{BB962C8B-B14F-4D97-AF65-F5344CB8AC3E}">
        <p14:creationId xmlns:p14="http://schemas.microsoft.com/office/powerpoint/2010/main" val="498880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txBody>
            <a:bodyPr/>
            <a:lstStyle/>
            <a:p>
              <a:endParaRPr lang="en-US"/>
            </a:p>
          </p:txBody>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txBody>
            <a:bodyPr/>
            <a:lstStyle/>
            <a:p>
              <a:endParaRPr lang="en-US"/>
            </a:p>
          </p:txBody>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txBody>
            <a:bodyPr/>
            <a:lstStyle/>
            <a:p>
              <a:endParaRPr lang="en-US"/>
            </a:p>
          </p:txBody>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txBody>
            <a:bodyPr/>
            <a:lstStyle/>
            <a:p>
              <a:endParaRPr lang="en-US"/>
            </a:p>
          </p:txBody>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txBody>
            <a:bodyPr/>
            <a:lstStyle/>
            <a:p>
              <a:endParaRPr lang="en-US"/>
            </a:p>
          </p:txBody>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txBody>
            <a:bodyPr/>
            <a:lstStyle/>
            <a:p>
              <a:endParaRPr lang="en-US"/>
            </a:p>
          </p:txBody>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C9467B3-2927-4CCC-A54C-CB62064A7B1D}" type="datetimeFigureOut">
              <a:rPr lang="en-US" smtClean="0"/>
              <a:t>1/7/2026</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2391944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C9467B3-2927-4CCC-A54C-CB62064A7B1D}" type="datetimeFigureOut">
              <a:rPr lang="en-US" smtClean="0"/>
              <a:t>1/7/2026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3562517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9467B3-2927-4CCC-A54C-CB62064A7B1D}" type="datetimeFigureOut">
              <a:rPr lang="en-US" smtClean="0"/>
              <a:t>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6332485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9467B3-2927-4CCC-A54C-CB62064A7B1D}" type="datetimeFigureOut">
              <a:rPr lang="en-US" smtClean="0"/>
              <a:t>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33926794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9467B3-2927-4CCC-A54C-CB62064A7B1D}" type="datetimeFigureOut">
              <a:rPr lang="en-US" smtClean="0"/>
              <a:t>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18001230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9467B3-2927-4CCC-A54C-CB62064A7B1D}" type="datetimeFigureOut">
              <a:rPr lang="en-US" smtClean="0"/>
              <a:t>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23325097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9467B3-2927-4CCC-A54C-CB62064A7B1D}" type="datetimeFigureOut">
              <a:rPr lang="en-US" smtClean="0"/>
              <a:t>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16403396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9467B3-2927-4CCC-A54C-CB62064A7B1D}" type="datetimeFigureOut">
              <a:rPr lang="en-US" smtClean="0"/>
              <a:t>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23375986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9467B3-2927-4CCC-A54C-CB62064A7B1D}" type="datetimeFigureOut">
              <a:rPr lang="en-US" smtClean="0"/>
              <a:t>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1276439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9467B3-2927-4CCC-A54C-CB62064A7B1D}" type="datetimeFigureOut">
              <a:rPr lang="en-US" smtClean="0"/>
              <a:t>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1224400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9467B3-2927-4CCC-A54C-CB62064A7B1D}" type="datetimeFigureOut">
              <a:rPr lang="en-US" smtClean="0"/>
              <a:t>1/7/2026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3301278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C9467B3-2927-4CCC-A54C-CB62064A7B1D}" type="datetimeFigureOut">
              <a:rPr lang="en-US" smtClean="0"/>
              <a:t>1/7/2026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3155952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C9467B3-2927-4CCC-A54C-CB62064A7B1D}" type="datetimeFigureOut">
              <a:rPr lang="en-US" smtClean="0"/>
              <a:t>1/7/2026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2658520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C9467B3-2927-4CCC-A54C-CB62064A7B1D}" type="datetimeFigureOut">
              <a:rPr lang="en-US" smtClean="0"/>
              <a:t>1/7/2026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4249627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9467B3-2927-4CCC-A54C-CB62064A7B1D}" type="datetimeFigureOut">
              <a:rPr lang="en-US" smtClean="0"/>
              <a:t>1/7/2026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3544312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C9467B3-2927-4CCC-A54C-CB62064A7B1D}" type="datetimeFigureOut">
              <a:rPr lang="en-US" smtClean="0"/>
              <a:t>1/7/2026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3714649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C9467B3-2927-4CCC-A54C-CB62064A7B1D}" type="datetimeFigureOut">
              <a:rPr lang="en-US" smtClean="0"/>
              <a:t>1/7/2026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EF9B2C-8FB2-4958-9F60-0A6622614787}" type="slidenum">
              <a:rPr lang="en-US" smtClean="0"/>
              <a:t>‹#›</a:t>
            </a:fld>
            <a:endParaRPr lang="en-US"/>
          </a:p>
        </p:txBody>
      </p:sp>
    </p:spTree>
    <p:extLst>
      <p:ext uri="{BB962C8B-B14F-4D97-AF65-F5344CB8AC3E}">
        <p14:creationId xmlns:p14="http://schemas.microsoft.com/office/powerpoint/2010/main" val="1653902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endParaRPr lang="en-US"/>
            </a:p>
          </p:txBody>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endParaRPr lang="en-US"/>
            </a:p>
          </p:txBody>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endParaRPr lang="en-US"/>
            </a:p>
          </p:txBody>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endParaRPr lang="en-US"/>
            </a:p>
          </p:txBody>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endParaRPr lang="en-US"/>
            </a:p>
          </p:txBody>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endParaRPr lang="en-US"/>
            </a:p>
          </p:txBody>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C9467B3-2927-4CCC-A54C-CB62064A7B1D}" type="datetimeFigureOut">
              <a:rPr lang="en-US" smtClean="0"/>
              <a:t>1/7/2026</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8EF9B2C-8FB2-4958-9F60-0A6622614787}" type="slidenum">
              <a:rPr lang="en-US" smtClean="0"/>
              <a:t>‹#›</a:t>
            </a:fld>
            <a:endParaRPr lang="en-US"/>
          </a:p>
        </p:txBody>
      </p:sp>
    </p:spTree>
    <p:extLst>
      <p:ext uri="{BB962C8B-B14F-4D97-AF65-F5344CB8AC3E}">
        <p14:creationId xmlns:p14="http://schemas.microsoft.com/office/powerpoint/2010/main" val="1864162102"/>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microsoft.com/office/2007/relationships/hdphoto" Target="../media/hdphoto1.wdp"/><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7.xml"/><Relationship Id="rId7" Type="http://schemas.openxmlformats.org/officeDocument/2006/relationships/diagramQuickStyle" Target="../diagrams/quickStyle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1.xml"/><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8.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9.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1AD25-95B5-FB98-69B0-088B8EC64A01}"/>
              </a:ext>
            </a:extLst>
          </p:cNvPr>
          <p:cNvSpPr>
            <a:spLocks noGrp="1"/>
          </p:cNvSpPr>
          <p:nvPr>
            <p:ph type="ctrTitle"/>
          </p:nvPr>
        </p:nvSpPr>
        <p:spPr>
          <a:xfrm>
            <a:off x="6615112" y="324465"/>
            <a:ext cx="4052887" cy="3185498"/>
          </a:xfrm>
        </p:spPr>
        <p:txBody>
          <a:bodyPr>
            <a:normAutofit fontScale="90000"/>
          </a:bodyPr>
          <a:lstStyle/>
          <a:p>
            <a:r>
              <a:rPr lang="en-US" sz="4400" b="1" dirty="0">
                <a:latin typeface="Abadi" panose="020F0502020204030204" pitchFamily="34" charset="0"/>
              </a:rPr>
              <a:t> The Kindred Supply : A Strategic Sales and Revenue Analysis</a:t>
            </a:r>
          </a:p>
        </p:txBody>
      </p:sp>
      <p:sp>
        <p:nvSpPr>
          <p:cNvPr id="3" name="Subtitle 2">
            <a:extLst>
              <a:ext uri="{FF2B5EF4-FFF2-40B4-BE49-F238E27FC236}">
                <a16:creationId xmlns:a16="http://schemas.microsoft.com/office/drawing/2014/main" id="{DFD1A1AC-9EF7-FFA8-9540-971D2A4D4385}"/>
              </a:ext>
            </a:extLst>
          </p:cNvPr>
          <p:cNvSpPr>
            <a:spLocks noGrp="1"/>
          </p:cNvSpPr>
          <p:nvPr>
            <p:ph type="subTitle" idx="1"/>
          </p:nvPr>
        </p:nvSpPr>
        <p:spPr>
          <a:xfrm>
            <a:off x="6585702" y="3602038"/>
            <a:ext cx="4082297" cy="1655762"/>
          </a:xfrm>
        </p:spPr>
        <p:txBody>
          <a:bodyPr>
            <a:normAutofit/>
          </a:bodyPr>
          <a:lstStyle/>
          <a:p>
            <a:r>
              <a:rPr lang="en-US" dirty="0"/>
              <a:t>A complete overview of sale and revenue’s ins and outs</a:t>
            </a:r>
          </a:p>
          <a:p>
            <a:r>
              <a:rPr lang="en-US" b="1" dirty="0"/>
              <a:t>-by Saniya  Sayyad</a:t>
            </a:r>
          </a:p>
        </p:txBody>
      </p:sp>
      <p:pic>
        <p:nvPicPr>
          <p:cNvPr id="82" name="Picture 81" descr="Digital financial graph">
            <a:extLst>
              <a:ext uri="{FF2B5EF4-FFF2-40B4-BE49-F238E27FC236}">
                <a16:creationId xmlns:a16="http://schemas.microsoft.com/office/drawing/2014/main" id="{8773D0A7-55C7-724A-CD79-7CEE340298F8}"/>
              </a:ext>
            </a:extLst>
          </p:cNvPr>
          <p:cNvPicPr>
            <a:picLocks noChangeAspect="1"/>
          </p:cNvPicPr>
          <p:nvPr/>
        </p:nvPicPr>
        <p:blipFill>
          <a:blip r:embed="rId4"/>
          <a:srcRect l="32620" r="17334"/>
          <a:stretch>
            <a:fillRect/>
          </a:stretch>
        </p:blipFill>
        <p:spPr>
          <a:xfrm>
            <a:off x="-5597" y="10"/>
            <a:ext cx="6101597" cy="6857990"/>
          </a:xfrm>
          <a:prstGeom prst="rect">
            <a:avLst/>
          </a:prstGeom>
        </p:spPr>
      </p:pic>
      <p:pic>
        <p:nvPicPr>
          <p:cNvPr id="4" name="Recorded Sound">
            <a:hlinkClick r:id="" action="ppaction://media"/>
            <a:extLst>
              <a:ext uri="{FF2B5EF4-FFF2-40B4-BE49-F238E27FC236}">
                <a16:creationId xmlns:a16="http://schemas.microsoft.com/office/drawing/2014/main" id="{519DE4B1-0C74-1443-ED14-4DB346371C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31251" y="6088626"/>
            <a:ext cx="609600" cy="609600"/>
          </a:xfrm>
          <a:prstGeom prst="rect">
            <a:avLst/>
          </a:prstGeom>
        </p:spPr>
      </p:pic>
      <p:pic>
        <p:nvPicPr>
          <p:cNvPr id="9" name="Picture 8">
            <a:extLst>
              <a:ext uri="{FF2B5EF4-FFF2-40B4-BE49-F238E27FC236}">
                <a16:creationId xmlns:a16="http://schemas.microsoft.com/office/drawing/2014/main" id="{28AB5C3F-7A5D-9AB9-5924-294E7B268BE7}"/>
              </a:ext>
            </a:extLst>
          </p:cNvPr>
          <p:cNvPicPr>
            <a:picLocks noChangeAspect="1"/>
          </p:cNvPicPr>
          <p:nvPr/>
        </p:nvPicPr>
        <p:blipFill>
          <a:blip r:embed="rId6">
            <a:extLst>
              <a:ext uri="{BEBA8EAE-BF5A-486C-A8C5-ECC9F3942E4B}">
                <a14:imgProps xmlns:a14="http://schemas.microsoft.com/office/drawing/2010/main">
                  <a14:imgLayer r:embed="rId7">
                    <a14:imgEffect>
                      <a14:saturation sat="66000"/>
                    </a14:imgEffect>
                  </a14:imgLayer>
                </a14:imgProps>
              </a:ext>
              <a:ext uri="{28A0092B-C50C-407E-A947-70E740481C1C}">
                <a14:useLocalDpi xmlns:a14="http://schemas.microsoft.com/office/drawing/2010/main" val="0"/>
              </a:ext>
            </a:extLst>
          </a:blip>
          <a:stretch>
            <a:fillRect/>
          </a:stretch>
        </p:blipFill>
        <p:spPr>
          <a:xfrm>
            <a:off x="6096000" y="4843183"/>
            <a:ext cx="6096000" cy="2014817"/>
          </a:xfrm>
          <a:prstGeom prst="rect">
            <a:avLst/>
          </a:prstGeom>
        </p:spPr>
      </p:pic>
    </p:spTree>
    <p:extLst>
      <p:ext uri="{BB962C8B-B14F-4D97-AF65-F5344CB8AC3E}">
        <p14:creationId xmlns:p14="http://schemas.microsoft.com/office/powerpoint/2010/main" val="588966338"/>
      </p:ext>
    </p:extLst>
  </p:cSld>
  <p:clrMapOvr>
    <a:masterClrMapping/>
  </p:clrMapOvr>
  <mc:AlternateContent xmlns:mc="http://schemas.openxmlformats.org/markup-compatibility/2006" xmlns:p14="http://schemas.microsoft.com/office/powerpoint/2010/main">
    <mc:Choice Requires="p14">
      <p:transition spd="slow" p14:dur="2000" advTm="28598"/>
    </mc:Choice>
    <mc:Fallback xmlns="">
      <p:transition spd="slow" advTm="28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0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3A909C-4664-881C-5B5A-6B0FEE863C64}"/>
              </a:ext>
            </a:extLst>
          </p:cNvPr>
          <p:cNvSpPr txBox="1"/>
          <p:nvPr/>
        </p:nvSpPr>
        <p:spPr>
          <a:xfrm>
            <a:off x="1828800" y="0"/>
            <a:ext cx="9571703" cy="7417415"/>
          </a:xfrm>
          <a:prstGeom prst="rect">
            <a:avLst/>
          </a:prstGeom>
          <a:noFill/>
        </p:spPr>
        <p:txBody>
          <a:bodyPr wrap="square" rtlCol="0">
            <a:spAutoFit/>
          </a:bodyPr>
          <a:lstStyle/>
          <a:p>
            <a:r>
              <a:rPr lang="en-US" sz="2800" dirty="0"/>
              <a:t>Key Findings-</a:t>
            </a:r>
          </a:p>
          <a:p>
            <a:endParaRPr lang="en-US" sz="2800" dirty="0"/>
          </a:p>
          <a:p>
            <a:pPr>
              <a:buFont typeface="Arial" panose="020B0604020202020204" pitchFamily="34" charset="0"/>
              <a:buChar char="•"/>
            </a:pPr>
            <a:r>
              <a:rPr lang="en-US" sz="2000" b="1" dirty="0"/>
              <a:t>Sales Performance:</a:t>
            </a:r>
            <a:r>
              <a:rPr lang="en-US" sz="2000" dirty="0"/>
              <a:t> Certain countries like USA and product categories like Beverages are consistently higher drive for sales</a:t>
            </a:r>
          </a:p>
          <a:p>
            <a:endParaRPr lang="en-US" sz="2000" dirty="0"/>
          </a:p>
          <a:p>
            <a:pPr>
              <a:buFont typeface="Arial" panose="020B0604020202020204" pitchFamily="34" charset="0"/>
              <a:buChar char="•"/>
            </a:pPr>
            <a:r>
              <a:rPr lang="en-US" sz="2000" b="1" dirty="0"/>
              <a:t>Customer Behavior:</a:t>
            </a:r>
            <a:r>
              <a:rPr lang="en-US" sz="2000" dirty="0"/>
              <a:t> A small group of loyal customers with customer id-QUICK,SAVEA,FRNSH contributes significantly to overall raise revenue.</a:t>
            </a:r>
          </a:p>
          <a:p>
            <a:endParaRPr lang="en-US" sz="2000" dirty="0"/>
          </a:p>
          <a:p>
            <a:pPr>
              <a:buFont typeface="Arial" panose="020B0604020202020204" pitchFamily="34" charset="0"/>
              <a:buChar char="•"/>
            </a:pPr>
            <a:r>
              <a:rPr lang="en-US" sz="2000" b="1" dirty="0"/>
              <a:t>Employee performance </a:t>
            </a:r>
            <a:r>
              <a:rPr lang="en-US" sz="2000" dirty="0"/>
              <a:t>–Employees with ids-1,3,4,8 have contributed well to higher order count. </a:t>
            </a:r>
          </a:p>
          <a:p>
            <a:endParaRPr lang="en-US" sz="2000" dirty="0"/>
          </a:p>
          <a:p>
            <a:pPr>
              <a:buFont typeface="Arial" panose="020B0604020202020204" pitchFamily="34" charset="0"/>
              <a:buChar char="•"/>
            </a:pPr>
            <a:r>
              <a:rPr lang="en-US" sz="2000" b="1" dirty="0"/>
              <a:t>Yearly performance</a:t>
            </a:r>
            <a:r>
              <a:rPr lang="en-US" sz="2000" dirty="0"/>
              <a:t>-Considering all 3 years 1994 has 121 order count,1995 has 391 order count,1996 has 318 order count</a:t>
            </a:r>
          </a:p>
          <a:p>
            <a:pPr>
              <a:buFont typeface="Arial" panose="020B0604020202020204" pitchFamily="34" charset="0"/>
              <a:buChar char="•"/>
            </a:pPr>
            <a:endParaRPr lang="en-US" sz="2000" dirty="0"/>
          </a:p>
          <a:p>
            <a:pPr>
              <a:buFont typeface="Arial" panose="020B0604020202020204" pitchFamily="34" charset="0"/>
              <a:buChar char="•"/>
            </a:pPr>
            <a:r>
              <a:rPr lang="en-US" sz="2000" b="1" dirty="0"/>
              <a:t>Uncovered Till now-</a:t>
            </a:r>
          </a:p>
          <a:p>
            <a:r>
              <a:rPr lang="en-US" sz="2000" dirty="0"/>
              <a:t>total orders-830</a:t>
            </a:r>
          </a:p>
          <a:p>
            <a:r>
              <a:rPr lang="en-US" sz="2000" dirty="0"/>
              <a:t>Total sale-1.2 ML</a:t>
            </a:r>
          </a:p>
          <a:p>
            <a:r>
              <a:rPr lang="en-US" sz="2000" dirty="0"/>
              <a:t>Avg order/cust-9</a:t>
            </a:r>
          </a:p>
          <a:p>
            <a:r>
              <a:rPr lang="en-US" sz="2000" dirty="0"/>
              <a:t>Avg shipping duration-8days</a:t>
            </a:r>
          </a:p>
          <a:p>
            <a:r>
              <a:rPr lang="en-US" sz="2000" dirty="0"/>
              <a:t>Avg price/product=$28.8</a:t>
            </a:r>
          </a:p>
          <a:p>
            <a:r>
              <a:rPr lang="en-US" sz="2000" dirty="0"/>
              <a:t>Total customers-89</a:t>
            </a:r>
          </a:p>
          <a:p>
            <a:endParaRPr lang="en-US" sz="2000" dirty="0"/>
          </a:p>
          <a:p>
            <a:endParaRPr lang="en-US" sz="2000" dirty="0"/>
          </a:p>
        </p:txBody>
      </p:sp>
      <p:pic>
        <p:nvPicPr>
          <p:cNvPr id="5" name="Recorded Sound">
            <a:hlinkClick r:id="" action="ppaction://media"/>
            <a:extLst>
              <a:ext uri="{FF2B5EF4-FFF2-40B4-BE49-F238E27FC236}">
                <a16:creationId xmlns:a16="http://schemas.microsoft.com/office/drawing/2014/main" id="{EF6379D6-12AF-1AAE-C1CA-F828D15E564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6248400"/>
            <a:ext cx="609600" cy="609600"/>
          </a:xfrm>
          <a:prstGeom prst="rect">
            <a:avLst/>
          </a:prstGeom>
        </p:spPr>
      </p:pic>
    </p:spTree>
    <p:extLst>
      <p:ext uri="{BB962C8B-B14F-4D97-AF65-F5344CB8AC3E}">
        <p14:creationId xmlns:p14="http://schemas.microsoft.com/office/powerpoint/2010/main" val="1077141126"/>
      </p:ext>
    </p:extLst>
  </p:cSld>
  <p:clrMapOvr>
    <a:masterClrMapping/>
  </p:clrMapOvr>
  <mc:AlternateContent xmlns:mc="http://schemas.openxmlformats.org/markup-compatibility/2006" xmlns:p14="http://schemas.microsoft.com/office/powerpoint/2010/main">
    <mc:Choice Requires="p14">
      <p:transition spd="slow" p14:dur="2000" advTm="98533"/>
    </mc:Choice>
    <mc:Fallback xmlns="">
      <p:transition spd="slow" advTm="98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31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6710117-7B62-6E40-B534-2276CE98024D}"/>
              </a:ext>
            </a:extLst>
          </p:cNvPr>
          <p:cNvSpPr txBox="1"/>
          <p:nvPr/>
        </p:nvSpPr>
        <p:spPr>
          <a:xfrm>
            <a:off x="1445340" y="1490392"/>
            <a:ext cx="9748685" cy="2923877"/>
          </a:xfrm>
          <a:prstGeom prst="rect">
            <a:avLst/>
          </a:prstGeom>
          <a:noFill/>
        </p:spPr>
        <p:txBody>
          <a:bodyPr wrap="square">
            <a:spAutoFit/>
          </a:bodyPr>
          <a:lstStyle/>
          <a:p>
            <a:pPr>
              <a:buNone/>
            </a:pPr>
            <a:r>
              <a:rPr lang="en-US" sz="2400" dirty="0"/>
              <a:t>suggestions to improve Overall sale-</a:t>
            </a:r>
          </a:p>
          <a:p>
            <a:pPr marL="342900" indent="-342900">
              <a:buFont typeface="Arial" panose="020B0604020202020204" pitchFamily="34" charset="0"/>
              <a:buChar char="•"/>
            </a:pPr>
            <a:r>
              <a:rPr lang="en-US" sz="2000" b="1" dirty="0"/>
              <a:t> giveaways</a:t>
            </a:r>
            <a:r>
              <a:rPr lang="en-US" sz="2000" dirty="0"/>
              <a:t> -discounts ,offers should be given to customers in the region/country which has less sale </a:t>
            </a:r>
          </a:p>
          <a:p>
            <a:pPr marL="342900" indent="-342900">
              <a:buFont typeface="Arial" panose="020B0604020202020204" pitchFamily="34" charset="0"/>
              <a:buChar char="•"/>
            </a:pPr>
            <a:r>
              <a:rPr lang="en-US" sz="2000" b="1" dirty="0"/>
              <a:t>Campaigning</a:t>
            </a:r>
            <a:r>
              <a:rPr lang="en-US" sz="2000" dirty="0"/>
              <a:t> –should be done to inform customers about various products and categories</a:t>
            </a:r>
          </a:p>
          <a:p>
            <a:pPr>
              <a:buFont typeface="Arial" panose="020B0604020202020204" pitchFamily="34" charset="0"/>
              <a:buChar char="•"/>
            </a:pPr>
            <a:r>
              <a:rPr lang="en-US" sz="2000" b="1" dirty="0"/>
              <a:t>     Employee Productivity:</a:t>
            </a:r>
            <a:r>
              <a:rPr lang="en-US" sz="2000" dirty="0"/>
              <a:t> Should provide training or incentive programs.</a:t>
            </a:r>
          </a:p>
          <a:p>
            <a:pPr>
              <a:buFont typeface="Arial" panose="020B0604020202020204" pitchFamily="34" charset="0"/>
              <a:buChar char="•"/>
            </a:pPr>
            <a:r>
              <a:rPr lang="en-US" sz="2000" b="1" dirty="0"/>
              <a:t>      Inventory Trends:</a:t>
            </a:r>
            <a:r>
              <a:rPr lang="en-US" sz="2000" dirty="0"/>
              <a:t>  optimized stock management is needed according to requirements of products</a:t>
            </a:r>
          </a:p>
          <a:p>
            <a:pPr>
              <a:buFont typeface="Arial" panose="020B0604020202020204" pitchFamily="34" charset="0"/>
              <a:buChar char="•"/>
            </a:pPr>
            <a:r>
              <a:rPr lang="en-US" sz="2000" b="1" dirty="0"/>
              <a:t>      Shipping duration</a:t>
            </a:r>
            <a:r>
              <a:rPr lang="en-US" sz="2000" dirty="0"/>
              <a:t>-avg. shipping duration is 8 days ,which should minimized</a:t>
            </a:r>
          </a:p>
        </p:txBody>
      </p:sp>
      <p:pic>
        <p:nvPicPr>
          <p:cNvPr id="3" name="Recorded Sound">
            <a:hlinkClick r:id="" action="ppaction://media"/>
            <a:extLst>
              <a:ext uri="{FF2B5EF4-FFF2-40B4-BE49-F238E27FC236}">
                <a16:creationId xmlns:a16="http://schemas.microsoft.com/office/drawing/2014/main" id="{77F75F00-F9EB-2F15-4058-1E064CB4FF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743198" y="6248400"/>
            <a:ext cx="609600" cy="609600"/>
          </a:xfrm>
          <a:prstGeom prst="rect">
            <a:avLst/>
          </a:prstGeom>
        </p:spPr>
      </p:pic>
    </p:spTree>
    <p:extLst>
      <p:ext uri="{BB962C8B-B14F-4D97-AF65-F5344CB8AC3E}">
        <p14:creationId xmlns:p14="http://schemas.microsoft.com/office/powerpoint/2010/main" val="3686625886"/>
      </p:ext>
    </p:extLst>
  </p:cSld>
  <p:clrMapOvr>
    <a:masterClrMapping/>
  </p:clrMapOvr>
  <mc:AlternateContent xmlns:mc="http://schemas.openxmlformats.org/markup-compatibility/2006" xmlns:p14="http://schemas.microsoft.com/office/powerpoint/2010/main">
    <mc:Choice Requires="p14">
      <p:transition spd="slow" p14:dur="2000" advTm="44558"/>
    </mc:Choice>
    <mc:Fallback xmlns="">
      <p:transition spd="slow" advTm="445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4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7007F4-C393-AC19-67D6-8D3C189B9123}"/>
              </a:ext>
            </a:extLst>
          </p:cNvPr>
          <p:cNvSpPr txBox="1"/>
          <p:nvPr/>
        </p:nvSpPr>
        <p:spPr>
          <a:xfrm>
            <a:off x="1725559" y="191729"/>
            <a:ext cx="9630699" cy="4154984"/>
          </a:xfrm>
          <a:prstGeom prst="rect">
            <a:avLst/>
          </a:prstGeom>
          <a:noFill/>
        </p:spPr>
        <p:txBody>
          <a:bodyPr wrap="square">
            <a:spAutoFit/>
          </a:bodyPr>
          <a:lstStyle/>
          <a:p>
            <a:pPr>
              <a:buNone/>
            </a:pPr>
            <a:r>
              <a:rPr lang="en-US" sz="2400" b="1" u="sng" dirty="0"/>
              <a:t>Conclusion</a:t>
            </a:r>
          </a:p>
          <a:p>
            <a:pPr>
              <a:buNone/>
            </a:pPr>
            <a:endParaRPr lang="en-US" sz="2400" b="1" u="sng" dirty="0"/>
          </a:p>
          <a:p>
            <a:pPr>
              <a:buNone/>
            </a:pPr>
            <a:r>
              <a:rPr lang="en-US" sz="2400" dirty="0"/>
              <a:t>The Kindred supply: A Strategic Sales and revenue Analysis project has successfully integrated and analyzed data from multiple sources to generate meaningful business insights. Through structured data cleaning and transformation ,Manipulation  inconsistencies were resolved, and relationships across datasets were established.</a:t>
            </a:r>
          </a:p>
          <a:p>
            <a:pPr>
              <a:buNone/>
            </a:pPr>
            <a:r>
              <a:rPr lang="en-US" sz="2400" dirty="0"/>
              <a:t>Analysis revealed key sales trends, customer purchase patterns, and product performance indicators. Through Power bi visualization , interactive and dynamic dashboards  will allow stakeholder to explore sales by region, products, categories , time periods</a:t>
            </a:r>
          </a:p>
        </p:txBody>
      </p:sp>
      <p:pic>
        <p:nvPicPr>
          <p:cNvPr id="5" name="Recorded Sound">
            <a:hlinkClick r:id="" action="ppaction://media"/>
            <a:extLst>
              <a:ext uri="{FF2B5EF4-FFF2-40B4-BE49-F238E27FC236}">
                <a16:creationId xmlns:a16="http://schemas.microsoft.com/office/drawing/2014/main" id="{A3A481F5-BF43-E0BD-ACF5-56FB78942E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931308" y="5528187"/>
            <a:ext cx="609600" cy="609600"/>
          </a:xfrm>
          <a:prstGeom prst="rect">
            <a:avLst/>
          </a:prstGeom>
        </p:spPr>
      </p:pic>
    </p:spTree>
    <p:extLst>
      <p:ext uri="{BB962C8B-B14F-4D97-AF65-F5344CB8AC3E}">
        <p14:creationId xmlns:p14="http://schemas.microsoft.com/office/powerpoint/2010/main" val="90282797"/>
      </p:ext>
    </p:extLst>
  </p:cSld>
  <p:clrMapOvr>
    <a:masterClrMapping/>
  </p:clrMapOvr>
  <mc:AlternateContent xmlns:mc="http://schemas.openxmlformats.org/markup-compatibility/2006" xmlns:p14="http://schemas.microsoft.com/office/powerpoint/2010/main">
    <mc:Choice Requires="p14">
      <p:transition spd="slow" p14:dur="2000" advTm="61899"/>
    </mc:Choice>
    <mc:Fallback xmlns="">
      <p:transition spd="slow" advTm="618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49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8FA15-8E38-F9E6-733B-0C5768B71987}"/>
              </a:ext>
            </a:extLst>
          </p:cNvPr>
          <p:cNvSpPr>
            <a:spLocks noGrp="1"/>
          </p:cNvSpPr>
          <p:nvPr>
            <p:ph type="title"/>
          </p:nvPr>
        </p:nvSpPr>
        <p:spPr/>
        <p:txBody>
          <a:bodyPr/>
          <a:lstStyle/>
          <a:p>
            <a:r>
              <a:rPr lang="en-US" dirty="0"/>
              <a:t>About Project</a:t>
            </a:r>
          </a:p>
        </p:txBody>
      </p:sp>
      <p:sp>
        <p:nvSpPr>
          <p:cNvPr id="3" name="Content Placeholder 2">
            <a:extLst>
              <a:ext uri="{FF2B5EF4-FFF2-40B4-BE49-F238E27FC236}">
                <a16:creationId xmlns:a16="http://schemas.microsoft.com/office/drawing/2014/main" id="{44DD27F7-B8D4-84C6-0EF8-68F42D73CBD1}"/>
              </a:ext>
            </a:extLst>
          </p:cNvPr>
          <p:cNvSpPr>
            <a:spLocks noGrp="1"/>
          </p:cNvSpPr>
          <p:nvPr>
            <p:ph idx="1"/>
          </p:nvPr>
        </p:nvSpPr>
        <p:spPr>
          <a:xfrm>
            <a:off x="1484310" y="1784555"/>
            <a:ext cx="10018713" cy="4006645"/>
          </a:xfrm>
        </p:spPr>
        <p:txBody>
          <a:bodyPr/>
          <a:lstStyle/>
          <a:p>
            <a:pPr marL="0" indent="0">
              <a:buNone/>
            </a:pPr>
            <a:r>
              <a:rPr lang="en-US" dirty="0"/>
              <a:t>This report aims to provide a comprehensive view of the company’s operations by consolidating data from multiple tables. It will analyze                                       sales performance, customer segmentation, inventory trends, and employee productivity to uncover key insights into customer behavior, sales patterns, and workforce efficiency.</a:t>
            </a:r>
          </a:p>
        </p:txBody>
      </p:sp>
      <p:pic>
        <p:nvPicPr>
          <p:cNvPr id="8" name="Recorded Sound">
            <a:hlinkClick r:id="" action="ppaction://media"/>
            <a:extLst>
              <a:ext uri="{FF2B5EF4-FFF2-40B4-BE49-F238E27FC236}">
                <a16:creationId xmlns:a16="http://schemas.microsoft.com/office/drawing/2014/main" id="{8737C45E-B89E-3C70-5654-94CAA4A49C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188866" y="6137787"/>
            <a:ext cx="609600" cy="609600"/>
          </a:xfrm>
          <a:prstGeom prst="rect">
            <a:avLst/>
          </a:prstGeom>
        </p:spPr>
      </p:pic>
    </p:spTree>
    <p:extLst>
      <p:ext uri="{BB962C8B-B14F-4D97-AF65-F5344CB8AC3E}">
        <p14:creationId xmlns:p14="http://schemas.microsoft.com/office/powerpoint/2010/main" val="1041812251"/>
      </p:ext>
    </p:extLst>
  </p:cSld>
  <p:clrMapOvr>
    <a:masterClrMapping/>
  </p:clrMapOvr>
  <mc:AlternateContent xmlns:mc="http://schemas.openxmlformats.org/markup-compatibility/2006" xmlns:p14="http://schemas.microsoft.com/office/powerpoint/2010/main">
    <mc:Choice Requires="p14">
      <p:transition spd="slow" p14:dur="2000" advTm="31325"/>
    </mc:Choice>
    <mc:Fallback xmlns="">
      <p:transition spd="slow" advTm="31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18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3ABFD-6920-574D-EB81-120749DB36D4}"/>
              </a:ext>
            </a:extLst>
          </p:cNvPr>
          <p:cNvSpPr>
            <a:spLocks noGrp="1"/>
          </p:cNvSpPr>
          <p:nvPr>
            <p:ph type="title"/>
          </p:nvPr>
        </p:nvSpPr>
        <p:spPr>
          <a:xfrm>
            <a:off x="1484311" y="135193"/>
            <a:ext cx="10018713" cy="3124201"/>
          </a:xfrm>
        </p:spPr>
        <p:txBody>
          <a:bodyPr>
            <a:normAutofit/>
          </a:bodyPr>
          <a:lstStyle/>
          <a:p>
            <a:pPr algn="l"/>
            <a:r>
              <a:rPr lang="en-US" sz="3600" b="1" dirty="0">
                <a:solidFill>
                  <a:schemeClr val="accent5">
                    <a:lumMod val="75000"/>
                  </a:schemeClr>
                </a:solidFill>
                <a:latin typeface="Arial Black" panose="020B0A04020102020204" pitchFamily="34" charset="0"/>
              </a:rPr>
              <a:t>          The Kindred Supply ,USA                                                              </a:t>
            </a:r>
            <a:r>
              <a:rPr lang="en-US" sz="2000" b="1" dirty="0">
                <a:solidFill>
                  <a:schemeClr val="accent5">
                    <a:lumMod val="75000"/>
                  </a:schemeClr>
                </a:solidFill>
                <a:latin typeface="Arial Black" panose="020B0A04020102020204" pitchFamily="34" charset="0"/>
              </a:rPr>
              <a:t>                        </a:t>
            </a:r>
            <a:br>
              <a:rPr lang="en-US" sz="2000" b="1" dirty="0">
                <a:solidFill>
                  <a:schemeClr val="accent5">
                    <a:lumMod val="75000"/>
                  </a:schemeClr>
                </a:solidFill>
                <a:latin typeface="Arial Black" panose="020B0A04020102020204" pitchFamily="34" charset="0"/>
              </a:rPr>
            </a:br>
            <a:r>
              <a:rPr lang="en-US" sz="2000" b="1" dirty="0">
                <a:solidFill>
                  <a:schemeClr val="accent5">
                    <a:lumMod val="75000"/>
                  </a:schemeClr>
                </a:solidFill>
                <a:latin typeface="Arial Black" panose="020B0A04020102020204" pitchFamily="34" charset="0"/>
              </a:rPr>
              <a:t>                   We are among your family</a:t>
            </a:r>
          </a:p>
        </p:txBody>
      </p:sp>
      <p:sp>
        <p:nvSpPr>
          <p:cNvPr id="3" name="Content Placeholder 2">
            <a:extLst>
              <a:ext uri="{FF2B5EF4-FFF2-40B4-BE49-F238E27FC236}">
                <a16:creationId xmlns:a16="http://schemas.microsoft.com/office/drawing/2014/main" id="{3D5D7320-F0EE-216E-9A35-E8A398D38AE9}"/>
              </a:ext>
            </a:extLst>
          </p:cNvPr>
          <p:cNvSpPr>
            <a:spLocks noGrp="1"/>
          </p:cNvSpPr>
          <p:nvPr>
            <p:ph idx="1"/>
          </p:nvPr>
        </p:nvSpPr>
        <p:spPr/>
        <p:txBody>
          <a:bodyPr/>
          <a:lstStyle/>
          <a:p>
            <a:r>
              <a:rPr lang="en-US" dirty="0"/>
              <a:t>“The Kindred supply is a global wholesaler supply chain with headquarters in USA ,having specialty in foods and beverages. With an international customer base and diverse suppliers.</a:t>
            </a:r>
          </a:p>
          <a:p>
            <a:r>
              <a:rPr lang="en-US" dirty="0"/>
              <a:t>We have up to 8 different food categories and 77 different products ,16 different suppliers ,  large number of multitasking representative staff handling all over turnover  and wide customer range with day on day growth in its family, infrastructure ,production“</a:t>
            </a:r>
          </a:p>
        </p:txBody>
      </p:sp>
      <p:sp>
        <p:nvSpPr>
          <p:cNvPr id="5" name="AutoShape 2" descr="Generated image">
            <a:extLst>
              <a:ext uri="{FF2B5EF4-FFF2-40B4-BE49-F238E27FC236}">
                <a16:creationId xmlns:a16="http://schemas.microsoft.com/office/drawing/2014/main" id="{830BA85A-0EC8-4A42-8787-CA667D600E1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Generated image">
            <a:extLst>
              <a:ext uri="{FF2B5EF4-FFF2-40B4-BE49-F238E27FC236}">
                <a16:creationId xmlns:a16="http://schemas.microsoft.com/office/drawing/2014/main" id="{771D748F-E4E6-DD39-E7D4-DAFCEFEDE0D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Generated image">
            <a:extLst>
              <a:ext uri="{FF2B5EF4-FFF2-40B4-BE49-F238E27FC236}">
                <a16:creationId xmlns:a16="http://schemas.microsoft.com/office/drawing/2014/main" id="{63884E84-627C-A3F3-F20A-39B54C90F4A5}"/>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a:extLst>
              <a:ext uri="{FF2B5EF4-FFF2-40B4-BE49-F238E27FC236}">
                <a16:creationId xmlns:a16="http://schemas.microsoft.com/office/drawing/2014/main" id="{C612B720-991C-0961-1F2A-DC84B04037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4310" y="962741"/>
            <a:ext cx="1498191" cy="146910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0" name="Recorded Sound">
            <a:hlinkClick r:id="" action="ppaction://media"/>
            <a:extLst>
              <a:ext uri="{FF2B5EF4-FFF2-40B4-BE49-F238E27FC236}">
                <a16:creationId xmlns:a16="http://schemas.microsoft.com/office/drawing/2014/main" id="{12B6801B-A0EC-ECFA-87C0-3AB5EDD3A5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11240" y="6113206"/>
            <a:ext cx="609600" cy="609600"/>
          </a:xfrm>
          <a:prstGeom prst="rect">
            <a:avLst/>
          </a:prstGeom>
        </p:spPr>
      </p:pic>
    </p:spTree>
    <p:extLst>
      <p:ext uri="{BB962C8B-B14F-4D97-AF65-F5344CB8AC3E}">
        <p14:creationId xmlns:p14="http://schemas.microsoft.com/office/powerpoint/2010/main" val="75874182"/>
      </p:ext>
    </p:extLst>
  </p:cSld>
  <p:clrMapOvr>
    <a:masterClrMapping/>
  </p:clrMapOvr>
  <mc:AlternateContent xmlns:mc="http://schemas.openxmlformats.org/markup-compatibility/2006" xmlns:p14="http://schemas.microsoft.com/office/powerpoint/2010/main">
    <mc:Choice Requires="p14">
      <p:transition spd="slow" p14:dur="2000" advTm="46550"/>
    </mc:Choice>
    <mc:Fallback xmlns="">
      <p:transition spd="slow" advTm="465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276"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extBox 1">
            <a:extLst>
              <a:ext uri="{FF2B5EF4-FFF2-40B4-BE49-F238E27FC236}">
                <a16:creationId xmlns:a16="http://schemas.microsoft.com/office/drawing/2014/main" id="{5DB8967B-5FD5-8643-126F-2B37603EFCD3}"/>
              </a:ext>
            </a:extLst>
          </p:cNvPr>
          <p:cNvGraphicFramePr/>
          <p:nvPr>
            <p:extLst>
              <p:ext uri="{D42A27DB-BD31-4B8C-83A1-F6EECF244321}">
                <p14:modId xmlns:p14="http://schemas.microsoft.com/office/powerpoint/2010/main" val="3790138443"/>
              </p:ext>
            </p:extLst>
          </p:nvPr>
        </p:nvGraphicFramePr>
        <p:xfrm>
          <a:off x="4425312" y="134911"/>
          <a:ext cx="7109859" cy="673632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 name="Recorded Sound">
            <a:hlinkClick r:id="" action="ppaction://media"/>
            <a:extLst>
              <a:ext uri="{FF2B5EF4-FFF2-40B4-BE49-F238E27FC236}">
                <a16:creationId xmlns:a16="http://schemas.microsoft.com/office/drawing/2014/main" id="{68D43C45-EB88-57C4-9C69-8F4D52DA4FA2}"/>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157020" y="5764162"/>
            <a:ext cx="609600" cy="609600"/>
          </a:xfrm>
          <a:prstGeom prst="rect">
            <a:avLst/>
          </a:prstGeom>
        </p:spPr>
      </p:pic>
    </p:spTree>
    <p:extLst>
      <p:ext uri="{BB962C8B-B14F-4D97-AF65-F5344CB8AC3E}">
        <p14:creationId xmlns:p14="http://schemas.microsoft.com/office/powerpoint/2010/main" val="1274999825"/>
      </p:ext>
    </p:extLst>
  </p:cSld>
  <p:clrMapOvr>
    <a:masterClrMapping/>
  </p:clrMapOvr>
  <mc:AlternateContent xmlns:mc="http://schemas.openxmlformats.org/markup-compatibility/2006" xmlns:p14="http://schemas.microsoft.com/office/powerpoint/2010/main">
    <mc:Choice Requires="p14">
      <p:transition spd="slow" p14:dur="2000" advTm="53986"/>
    </mc:Choice>
    <mc:Fallback xmlns="">
      <p:transition spd="slow" advTm="539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79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AI-generated content may be incorrect.">
            <a:extLst>
              <a:ext uri="{FF2B5EF4-FFF2-40B4-BE49-F238E27FC236}">
                <a16:creationId xmlns:a16="http://schemas.microsoft.com/office/drawing/2014/main" id="{3972B6FB-784D-FDA2-5EF9-E8AEAFCEEE5E}"/>
              </a:ext>
            </a:extLst>
          </p:cNvPr>
          <p:cNvPicPr>
            <a:picLocks noChangeAspect="1"/>
          </p:cNvPicPr>
          <p:nvPr/>
        </p:nvPicPr>
        <p:blipFill>
          <a:blip r:embed="rId5"/>
          <a:srcRect b="19"/>
          <a:stretch>
            <a:fillRect/>
          </a:stretch>
        </p:blipFill>
        <p:spPr>
          <a:xfrm>
            <a:off x="539646" y="304130"/>
            <a:ext cx="11112708" cy="6249740"/>
          </a:xfrm>
          <a:prstGeom prst="rect">
            <a:avLst/>
          </a:prstGeom>
        </p:spPr>
      </p:pic>
      <p:sp>
        <p:nvSpPr>
          <p:cNvPr id="3" name="TextBox 2">
            <a:extLst>
              <a:ext uri="{FF2B5EF4-FFF2-40B4-BE49-F238E27FC236}">
                <a16:creationId xmlns:a16="http://schemas.microsoft.com/office/drawing/2014/main" id="{2CF38449-0F9A-17BB-F157-584B2F7E4023}"/>
              </a:ext>
            </a:extLst>
          </p:cNvPr>
          <p:cNvSpPr txBox="1"/>
          <p:nvPr/>
        </p:nvSpPr>
        <p:spPr>
          <a:xfrm>
            <a:off x="644577" y="0"/>
            <a:ext cx="4017364" cy="369332"/>
          </a:xfrm>
          <a:prstGeom prst="rect">
            <a:avLst/>
          </a:prstGeom>
          <a:noFill/>
        </p:spPr>
        <p:txBody>
          <a:bodyPr wrap="square" rtlCol="0">
            <a:spAutoFit/>
          </a:bodyPr>
          <a:lstStyle/>
          <a:p>
            <a:r>
              <a:rPr lang="en-US" dirty="0"/>
              <a:t>ER diagram</a:t>
            </a:r>
          </a:p>
        </p:txBody>
      </p:sp>
      <p:pic>
        <p:nvPicPr>
          <p:cNvPr id="4" name="Recorded Sound">
            <a:hlinkClick r:id="" action="ppaction://media"/>
            <a:extLst>
              <a:ext uri="{FF2B5EF4-FFF2-40B4-BE49-F238E27FC236}">
                <a16:creationId xmlns:a16="http://schemas.microsoft.com/office/drawing/2014/main" id="{2D88EA38-981A-2FAA-B81D-A6F30013E0B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90" y="5557683"/>
            <a:ext cx="609600" cy="609600"/>
          </a:xfrm>
          <a:prstGeom prst="rect">
            <a:avLst/>
          </a:prstGeom>
        </p:spPr>
      </p:pic>
    </p:spTree>
    <p:extLst>
      <p:ext uri="{BB962C8B-B14F-4D97-AF65-F5344CB8AC3E}">
        <p14:creationId xmlns:p14="http://schemas.microsoft.com/office/powerpoint/2010/main" val="593066132"/>
      </p:ext>
    </p:extLst>
  </p:cSld>
  <p:clrMapOvr>
    <a:masterClrMapping/>
  </p:clrMapOvr>
  <mc:AlternateContent xmlns:mc="http://schemas.openxmlformats.org/markup-compatibility/2006" xmlns:p14="http://schemas.microsoft.com/office/powerpoint/2010/main">
    <mc:Choice Requires="p14">
      <p:transition spd="slow" p14:dur="2000" advTm="47542"/>
    </mc:Choice>
    <mc:Fallback xmlns="">
      <p:transition spd="slow" advTm="475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0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3023C1-D8D8-0A4A-56F3-D9A35D0B0E0E}"/>
              </a:ext>
            </a:extLst>
          </p:cNvPr>
          <p:cNvSpPr txBox="1"/>
          <p:nvPr/>
        </p:nvSpPr>
        <p:spPr>
          <a:xfrm>
            <a:off x="294967" y="147484"/>
            <a:ext cx="10500851" cy="523220"/>
          </a:xfrm>
          <a:prstGeom prst="rect">
            <a:avLst/>
          </a:prstGeom>
          <a:noFill/>
        </p:spPr>
        <p:txBody>
          <a:bodyPr wrap="square" rtlCol="0">
            <a:spAutoFit/>
          </a:bodyPr>
          <a:lstStyle/>
          <a:p>
            <a:r>
              <a:rPr lang="en-US" sz="2800" b="1" dirty="0"/>
              <a:t>                 </a:t>
            </a:r>
            <a:r>
              <a:rPr lang="en-US" sz="2800" b="1" u="sng" dirty="0"/>
              <a:t>Step by step procedure for </a:t>
            </a:r>
            <a:r>
              <a:rPr lang="en-US" sz="2800" b="1" u="sng" dirty="0" err="1"/>
              <a:t>sales_analysis</a:t>
            </a:r>
            <a:endParaRPr lang="en-US" sz="2800" b="1" u="sng" dirty="0"/>
          </a:p>
        </p:txBody>
      </p:sp>
      <p:sp>
        <p:nvSpPr>
          <p:cNvPr id="4" name="TextBox 3">
            <a:extLst>
              <a:ext uri="{FF2B5EF4-FFF2-40B4-BE49-F238E27FC236}">
                <a16:creationId xmlns:a16="http://schemas.microsoft.com/office/drawing/2014/main" id="{066B4E72-18A8-0894-81E6-A936094CCDA3}"/>
              </a:ext>
            </a:extLst>
          </p:cNvPr>
          <p:cNvSpPr txBox="1"/>
          <p:nvPr/>
        </p:nvSpPr>
        <p:spPr>
          <a:xfrm>
            <a:off x="1195183" y="670704"/>
            <a:ext cx="9270691" cy="2492990"/>
          </a:xfrm>
          <a:prstGeom prst="rect">
            <a:avLst/>
          </a:prstGeom>
          <a:noFill/>
        </p:spPr>
        <p:txBody>
          <a:bodyPr wrap="square" rtlCol="0">
            <a:spAutoFit/>
          </a:bodyPr>
          <a:lstStyle/>
          <a:p>
            <a:pPr algn="ctr"/>
            <a:r>
              <a:rPr lang="en-US" sz="2400" b="1" dirty="0"/>
              <a:t>  Step1-Data cleaning</a:t>
            </a:r>
          </a:p>
          <a:p>
            <a:pPr algn="ctr"/>
            <a:r>
              <a:rPr lang="en-US" sz="2400" b="1" dirty="0"/>
              <a:t>                       Step2-Data analysis in MYSQL</a:t>
            </a:r>
          </a:p>
          <a:p>
            <a:pPr algn="ctr"/>
            <a:r>
              <a:rPr lang="en-US" sz="2400" b="1" dirty="0"/>
              <a:t>Step3-EDA in excel</a:t>
            </a:r>
          </a:p>
          <a:p>
            <a:pPr algn="ctr"/>
            <a:r>
              <a:rPr lang="en-US" sz="2400" b="1" dirty="0"/>
              <a:t>       Step4-EDA in power bi</a:t>
            </a:r>
          </a:p>
          <a:p>
            <a:pPr algn="ctr"/>
            <a:endParaRPr lang="en-US" sz="2000" dirty="0"/>
          </a:p>
          <a:p>
            <a:endParaRPr lang="en-US" sz="2000" b="1" dirty="0"/>
          </a:p>
          <a:p>
            <a:endParaRPr lang="en-US" sz="2000" dirty="0"/>
          </a:p>
        </p:txBody>
      </p:sp>
      <p:pic>
        <p:nvPicPr>
          <p:cNvPr id="3" name="Recorded Sound">
            <a:hlinkClick r:id="" action="ppaction://media"/>
            <a:extLst>
              <a:ext uri="{FF2B5EF4-FFF2-40B4-BE49-F238E27FC236}">
                <a16:creationId xmlns:a16="http://schemas.microsoft.com/office/drawing/2014/main" id="{99E3247D-28AD-6810-3793-2FE4C66861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812026" y="6248400"/>
            <a:ext cx="609600" cy="609600"/>
          </a:xfrm>
          <a:prstGeom prst="rect">
            <a:avLst/>
          </a:prstGeom>
        </p:spPr>
      </p:pic>
    </p:spTree>
    <p:extLst>
      <p:ext uri="{BB962C8B-B14F-4D97-AF65-F5344CB8AC3E}">
        <p14:creationId xmlns:p14="http://schemas.microsoft.com/office/powerpoint/2010/main" val="288640770"/>
      </p:ext>
    </p:extLst>
  </p:cSld>
  <p:clrMapOvr>
    <a:masterClrMapping/>
  </p:clrMapOvr>
  <mc:AlternateContent xmlns:mc="http://schemas.openxmlformats.org/markup-compatibility/2006" xmlns:p14="http://schemas.microsoft.com/office/powerpoint/2010/main">
    <mc:Choice Requires="p14">
      <p:transition spd="slow" p14:dur="2000" advTm="38316"/>
    </mc:Choice>
    <mc:Fallback xmlns="">
      <p:transition spd="slow" advTm="38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7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2522F0F-0623-19DE-E996-41AEC43CB100}"/>
              </a:ext>
            </a:extLst>
          </p:cNvPr>
          <p:cNvSpPr txBox="1"/>
          <p:nvPr/>
        </p:nvSpPr>
        <p:spPr>
          <a:xfrm>
            <a:off x="1681316" y="0"/>
            <a:ext cx="3265438" cy="923330"/>
          </a:xfrm>
          <a:prstGeom prst="rect">
            <a:avLst/>
          </a:prstGeom>
          <a:noFill/>
        </p:spPr>
        <p:txBody>
          <a:bodyPr wrap="square" rtlCol="0">
            <a:spAutoFit/>
          </a:bodyPr>
          <a:lstStyle/>
          <a:p>
            <a:endParaRPr lang="en-US" b="1" dirty="0"/>
          </a:p>
          <a:p>
            <a:r>
              <a:rPr lang="en-US" b="1" dirty="0"/>
              <a:t>Sales analysis dashboard 1</a:t>
            </a:r>
          </a:p>
          <a:p>
            <a:endParaRPr lang="en-US" dirty="0"/>
          </a:p>
        </p:txBody>
      </p:sp>
      <p:pic>
        <p:nvPicPr>
          <p:cNvPr id="2" name="Recorded Sound">
            <a:hlinkClick r:id="" action="ppaction://media"/>
            <a:extLst>
              <a:ext uri="{FF2B5EF4-FFF2-40B4-BE49-F238E27FC236}">
                <a16:creationId xmlns:a16="http://schemas.microsoft.com/office/drawing/2014/main" id="{05C63EE0-A198-145F-6056-6F1E5D36A0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72813" y="6268064"/>
            <a:ext cx="609600" cy="589936"/>
          </a:xfrm>
          <a:prstGeom prst="rect">
            <a:avLst/>
          </a:prstGeom>
        </p:spPr>
      </p:pic>
      <p:pic>
        <p:nvPicPr>
          <p:cNvPr id="4" name="Picture 3">
            <a:extLst>
              <a:ext uri="{FF2B5EF4-FFF2-40B4-BE49-F238E27FC236}">
                <a16:creationId xmlns:a16="http://schemas.microsoft.com/office/drawing/2014/main" id="{A2B2C63B-E826-6EFC-A11C-7440C3390A07}"/>
              </a:ext>
            </a:extLst>
          </p:cNvPr>
          <p:cNvPicPr>
            <a:picLocks noChangeAspect="1"/>
          </p:cNvPicPr>
          <p:nvPr/>
        </p:nvPicPr>
        <p:blipFill>
          <a:blip r:embed="rId6"/>
          <a:stretch>
            <a:fillRect/>
          </a:stretch>
        </p:blipFill>
        <p:spPr>
          <a:xfrm>
            <a:off x="1630450" y="737419"/>
            <a:ext cx="9525268" cy="5530645"/>
          </a:xfrm>
          <a:prstGeom prst="rect">
            <a:avLst/>
          </a:prstGeom>
        </p:spPr>
      </p:pic>
    </p:spTree>
    <p:extLst>
      <p:ext uri="{BB962C8B-B14F-4D97-AF65-F5344CB8AC3E}">
        <p14:creationId xmlns:p14="http://schemas.microsoft.com/office/powerpoint/2010/main" val="1467862630"/>
      </p:ext>
    </p:extLst>
  </p:cSld>
  <p:clrMapOvr>
    <a:masterClrMapping/>
  </p:clrMapOvr>
  <mc:AlternateContent xmlns:mc="http://schemas.openxmlformats.org/markup-compatibility/2006" xmlns:p14="http://schemas.microsoft.com/office/powerpoint/2010/main">
    <mc:Choice Requires="p14">
      <p:transition spd="slow" p14:dur="2000" advTm="29546"/>
    </mc:Choice>
    <mc:Fallback xmlns="">
      <p:transition spd="slow" advTm="29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0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3B4CF48-DF43-87F0-F151-BAF573772AB1}"/>
              </a:ext>
            </a:extLst>
          </p:cNvPr>
          <p:cNvSpPr txBox="1"/>
          <p:nvPr/>
        </p:nvSpPr>
        <p:spPr>
          <a:xfrm>
            <a:off x="1578076" y="115137"/>
            <a:ext cx="3892849" cy="400110"/>
          </a:xfrm>
          <a:prstGeom prst="rect">
            <a:avLst/>
          </a:prstGeom>
          <a:noFill/>
        </p:spPr>
        <p:txBody>
          <a:bodyPr wrap="square" rtlCol="0">
            <a:spAutoFit/>
          </a:bodyPr>
          <a:lstStyle/>
          <a:p>
            <a:r>
              <a:rPr lang="en-US" sz="2000" b="1" dirty="0"/>
              <a:t>Sales analysis dashboard 2</a:t>
            </a:r>
          </a:p>
        </p:txBody>
      </p:sp>
      <p:pic>
        <p:nvPicPr>
          <p:cNvPr id="7" name="Recorded Sound">
            <a:hlinkClick r:id="" action="ppaction://media"/>
            <a:extLst>
              <a:ext uri="{FF2B5EF4-FFF2-40B4-BE49-F238E27FC236}">
                <a16:creationId xmlns:a16="http://schemas.microsoft.com/office/drawing/2014/main" id="{65ECF0F9-3875-3893-9A30-9A2E2A5067A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4630" y="4805516"/>
            <a:ext cx="609600" cy="609600"/>
          </a:xfrm>
          <a:prstGeom prst="rect">
            <a:avLst/>
          </a:prstGeom>
        </p:spPr>
      </p:pic>
      <p:pic>
        <p:nvPicPr>
          <p:cNvPr id="2" name="Picture 1">
            <a:extLst>
              <a:ext uri="{FF2B5EF4-FFF2-40B4-BE49-F238E27FC236}">
                <a16:creationId xmlns:a16="http://schemas.microsoft.com/office/drawing/2014/main" id="{D1B76CC5-66E2-42CC-9C01-876675218674}"/>
              </a:ext>
            </a:extLst>
          </p:cNvPr>
          <p:cNvPicPr>
            <a:picLocks noChangeAspect="1"/>
          </p:cNvPicPr>
          <p:nvPr/>
        </p:nvPicPr>
        <p:blipFill>
          <a:blip r:embed="rId5"/>
          <a:stretch>
            <a:fillRect/>
          </a:stretch>
        </p:blipFill>
        <p:spPr>
          <a:xfrm>
            <a:off x="1584301" y="884903"/>
            <a:ext cx="9598802" cy="5412658"/>
          </a:xfrm>
          <a:prstGeom prst="rect">
            <a:avLst/>
          </a:prstGeom>
        </p:spPr>
      </p:pic>
    </p:spTree>
    <p:extLst>
      <p:ext uri="{BB962C8B-B14F-4D97-AF65-F5344CB8AC3E}">
        <p14:creationId xmlns:p14="http://schemas.microsoft.com/office/powerpoint/2010/main" val="1869308417"/>
      </p:ext>
    </p:extLst>
  </p:cSld>
  <p:clrMapOvr>
    <a:masterClrMapping/>
  </p:clrMapOvr>
  <mc:AlternateContent xmlns:mc="http://schemas.openxmlformats.org/markup-compatibility/2006" xmlns:p14="http://schemas.microsoft.com/office/powerpoint/2010/main">
    <mc:Choice Requires="p14">
      <p:transition spd="slow" p14:dur="2000" advTm="22324"/>
    </mc:Choice>
    <mc:Fallback xmlns="">
      <p:transition spd="slow" advTm="223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34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D8BE243-EC4F-7D53-AD9D-D60CB827A65D}"/>
              </a:ext>
            </a:extLst>
          </p:cNvPr>
          <p:cNvSpPr txBox="1"/>
          <p:nvPr/>
        </p:nvSpPr>
        <p:spPr>
          <a:xfrm>
            <a:off x="1533832" y="115137"/>
            <a:ext cx="3937094" cy="400110"/>
          </a:xfrm>
          <a:prstGeom prst="rect">
            <a:avLst/>
          </a:prstGeom>
          <a:noFill/>
        </p:spPr>
        <p:txBody>
          <a:bodyPr wrap="square" rtlCol="0">
            <a:spAutoFit/>
          </a:bodyPr>
          <a:lstStyle/>
          <a:p>
            <a:r>
              <a:rPr lang="en-US" sz="2000" b="1" dirty="0"/>
              <a:t>Sales analysis dashboard 3</a:t>
            </a:r>
          </a:p>
        </p:txBody>
      </p:sp>
      <p:pic>
        <p:nvPicPr>
          <p:cNvPr id="3" name="Recorded Sound">
            <a:hlinkClick r:id="" action="ppaction://media"/>
            <a:extLst>
              <a:ext uri="{FF2B5EF4-FFF2-40B4-BE49-F238E27FC236}">
                <a16:creationId xmlns:a16="http://schemas.microsoft.com/office/drawing/2014/main" id="{5EBD6CDE-C63B-9DC3-A220-6F26964F6A5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030361" y="6190937"/>
            <a:ext cx="609600" cy="609600"/>
          </a:xfrm>
          <a:prstGeom prst="rect">
            <a:avLst/>
          </a:prstGeom>
        </p:spPr>
      </p:pic>
      <p:pic>
        <p:nvPicPr>
          <p:cNvPr id="5" name="Picture 4">
            <a:extLst>
              <a:ext uri="{FF2B5EF4-FFF2-40B4-BE49-F238E27FC236}">
                <a16:creationId xmlns:a16="http://schemas.microsoft.com/office/drawing/2014/main" id="{476A4066-B131-9CDF-0E00-B31F4CC95740}"/>
              </a:ext>
            </a:extLst>
          </p:cNvPr>
          <p:cNvPicPr>
            <a:picLocks noChangeAspect="1"/>
          </p:cNvPicPr>
          <p:nvPr/>
        </p:nvPicPr>
        <p:blipFill>
          <a:blip r:embed="rId5"/>
          <a:stretch>
            <a:fillRect/>
          </a:stretch>
        </p:blipFill>
        <p:spPr>
          <a:xfrm>
            <a:off x="1459873" y="796413"/>
            <a:ext cx="9719403" cy="5394524"/>
          </a:xfrm>
          <a:prstGeom prst="rect">
            <a:avLst/>
          </a:prstGeom>
        </p:spPr>
      </p:pic>
    </p:spTree>
    <p:extLst>
      <p:ext uri="{BB962C8B-B14F-4D97-AF65-F5344CB8AC3E}">
        <p14:creationId xmlns:p14="http://schemas.microsoft.com/office/powerpoint/2010/main" val="1150803910"/>
      </p:ext>
    </p:extLst>
  </p:cSld>
  <p:clrMapOvr>
    <a:masterClrMapping/>
  </p:clrMapOvr>
  <mc:AlternateContent xmlns:mc="http://schemas.openxmlformats.org/markup-compatibility/2006" xmlns:p14="http://schemas.microsoft.com/office/powerpoint/2010/main">
    <mc:Choice Requires="p14">
      <p:transition spd="slow" p14:dur="2000" advTm="25951"/>
    </mc:Choice>
    <mc:Fallback xmlns="">
      <p:transition spd="slow" advTm="25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5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TM03457496[[fn=Parallax]]</Template>
  <TotalTime>1373</TotalTime>
  <Words>588</Words>
  <Application>Microsoft Office PowerPoint</Application>
  <PresentationFormat>Widescreen</PresentationFormat>
  <Paragraphs>58</Paragraphs>
  <Slides>12</Slides>
  <Notes>3</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Abadi</vt:lpstr>
      <vt:lpstr>Aptos</vt:lpstr>
      <vt:lpstr>Arial</vt:lpstr>
      <vt:lpstr>Arial Black</vt:lpstr>
      <vt:lpstr>Corbel</vt:lpstr>
      <vt:lpstr>Parallax</vt:lpstr>
      <vt:lpstr> The Kindred Supply : A Strategic Sales and Revenue Analysis</vt:lpstr>
      <vt:lpstr>About Project</vt:lpstr>
      <vt:lpstr>          The Kindred Supply ,USA                                                                                                          We are among your family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Saniya Sayyad</dc:creator>
  <cp:lastModifiedBy>Saniya Sayyad</cp:lastModifiedBy>
  <cp:revision>17</cp:revision>
  <dcterms:created xsi:type="dcterms:W3CDTF">2025-10-14T11:02:30Z</dcterms:created>
  <dcterms:modified xsi:type="dcterms:W3CDTF">2026-01-07T15:22:52Z</dcterms:modified>
</cp:coreProperties>
</file>

<file path=docProps/thumbnail.jpeg>
</file>